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750" r:id="rId3"/>
    <p:sldId id="897" r:id="rId4"/>
    <p:sldId id="867" r:id="rId5"/>
    <p:sldId id="868" r:id="rId6"/>
    <p:sldId id="869" r:id="rId7"/>
    <p:sldId id="870" r:id="rId8"/>
    <p:sldId id="871" r:id="rId9"/>
    <p:sldId id="872" r:id="rId10"/>
    <p:sldId id="873" r:id="rId11"/>
    <p:sldId id="874" r:id="rId12"/>
    <p:sldId id="875" r:id="rId13"/>
    <p:sldId id="898" r:id="rId14"/>
    <p:sldId id="877" r:id="rId15"/>
    <p:sldId id="878" r:id="rId16"/>
    <p:sldId id="879" r:id="rId17"/>
    <p:sldId id="880" r:id="rId18"/>
    <p:sldId id="881" r:id="rId19"/>
    <p:sldId id="899" r:id="rId20"/>
    <p:sldId id="883" r:id="rId21"/>
    <p:sldId id="884" r:id="rId22"/>
    <p:sldId id="885" r:id="rId23"/>
    <p:sldId id="886" r:id="rId24"/>
    <p:sldId id="887" r:id="rId25"/>
    <p:sldId id="900" r:id="rId26"/>
    <p:sldId id="889" r:id="rId27"/>
    <p:sldId id="890" r:id="rId28"/>
    <p:sldId id="891" r:id="rId29"/>
    <p:sldId id="892" r:id="rId30"/>
    <p:sldId id="893" r:id="rId31"/>
    <p:sldId id="894" r:id="rId32"/>
    <p:sldId id="895" r:id="rId33"/>
    <p:sldId id="896" r:id="rId34"/>
    <p:sldId id="901" r:id="rId35"/>
    <p:sldId id="902" r:id="rId36"/>
    <p:sldId id="903" r:id="rId37"/>
    <p:sldId id="904" r:id="rId38"/>
    <p:sldId id="905" r:id="rId39"/>
    <p:sldId id="906" r:id="rId40"/>
    <p:sldId id="90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2600"/>
    <a:srgbClr val="E92201"/>
    <a:srgbClr val="F7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/>
    <p:restoredTop sz="93695"/>
  </p:normalViewPr>
  <p:slideViewPr>
    <p:cSldViewPr snapToGrid="0" snapToObjects="1">
      <p:cViewPr varScale="1">
        <p:scale>
          <a:sx n="87" d="100"/>
          <a:sy n="8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4" Type="http://schemas.openxmlformats.org/officeDocument/2006/relationships/image" Target="../media/image3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image" Target="../media/image38.emf"/><Relationship Id="rId4" Type="http://schemas.openxmlformats.org/officeDocument/2006/relationships/image" Target="../media/image4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4.emf"/><Relationship Id="rId1" Type="http://schemas.openxmlformats.org/officeDocument/2006/relationships/image" Target="../media/image41.emf"/><Relationship Id="rId4" Type="http://schemas.openxmlformats.org/officeDocument/2006/relationships/image" Target="../media/image4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34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4" Type="http://schemas.openxmlformats.org/officeDocument/2006/relationships/image" Target="../media/image69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86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12" Type="http://schemas.openxmlformats.org/officeDocument/2006/relationships/image" Target="../media/image85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6" Type="http://schemas.openxmlformats.org/officeDocument/2006/relationships/image" Target="../media/image79.emf"/><Relationship Id="rId11" Type="http://schemas.openxmlformats.org/officeDocument/2006/relationships/image" Target="../media/image84.emf"/><Relationship Id="rId5" Type="http://schemas.openxmlformats.org/officeDocument/2006/relationships/image" Target="../media/image78.emf"/><Relationship Id="rId10" Type="http://schemas.openxmlformats.org/officeDocument/2006/relationships/image" Target="../media/image83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A5188-04A8-DA49-9312-ADFCED0E2015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B110B-B80C-7F42-A31A-1A363AC2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0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9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35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5149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7426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00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86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8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0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4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7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3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A4104-DD34-684A-A832-8CD08E282BF7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  <p:sldLayoutId id="2147483668" r:id="rId13"/>
    <p:sldLayoutId id="2147483669" r:id="rId14"/>
    <p:sldLayoutId id="214748367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oleObject" Target="../embeddings/oleObject25.bin"/><Relationship Id="rId7" Type="http://schemas.openxmlformats.org/officeDocument/2006/relationships/image" Target="../media/image37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4.emf"/><Relationship Id="rId11" Type="http://schemas.openxmlformats.org/officeDocument/2006/relationships/image" Target="../media/image36.emf"/><Relationship Id="rId5" Type="http://schemas.openxmlformats.org/officeDocument/2006/relationships/oleObject" Target="../embeddings/oleObject26.bin"/><Relationship Id="rId10" Type="http://schemas.openxmlformats.org/officeDocument/2006/relationships/oleObject" Target="../embeddings/oleObject28.bin"/><Relationship Id="rId4" Type="http://schemas.openxmlformats.org/officeDocument/2006/relationships/image" Target="../media/image33.emf"/><Relationship Id="rId9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9.bin"/><Relationship Id="rId7" Type="http://schemas.openxmlformats.org/officeDocument/2006/relationships/image" Target="../media/image37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emf"/><Relationship Id="rId11" Type="http://schemas.openxmlformats.org/officeDocument/2006/relationships/image" Target="../media/image40.emf"/><Relationship Id="rId5" Type="http://schemas.openxmlformats.org/officeDocument/2006/relationships/oleObject" Target="../embeddings/oleObject30.bin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38.emf"/><Relationship Id="rId9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oleObject" Target="../embeddings/oleObject33.bin"/><Relationship Id="rId7" Type="http://schemas.openxmlformats.org/officeDocument/2006/relationships/image" Target="../media/image37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4.emf"/><Relationship Id="rId11" Type="http://schemas.openxmlformats.org/officeDocument/2006/relationships/image" Target="../media/image43.emf"/><Relationship Id="rId5" Type="http://schemas.openxmlformats.org/officeDocument/2006/relationships/oleObject" Target="../embeddings/oleObject34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41.emf"/><Relationship Id="rId9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oleObject" Target="../embeddings/oleObject37.bin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7.tiff"/><Relationship Id="rId4" Type="http://schemas.openxmlformats.org/officeDocument/2006/relationships/image" Target="../media/image34.emf"/><Relationship Id="rId9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0.emf"/><Relationship Id="rId3" Type="http://schemas.openxmlformats.org/officeDocument/2006/relationships/image" Target="../media/image53.png"/><Relationship Id="rId7" Type="http://schemas.openxmlformats.org/officeDocument/2006/relationships/image" Target="../media/image47.emf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5" Type="http://schemas.openxmlformats.org/officeDocument/2006/relationships/image" Target="../media/image51.e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8.emf"/><Relationship Id="rId14" Type="http://schemas.openxmlformats.org/officeDocument/2006/relationships/oleObject" Target="../embeddings/oleObject4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59.emf"/><Relationship Id="rId3" Type="http://schemas.openxmlformats.org/officeDocument/2006/relationships/image" Target="../media/image62.png"/><Relationship Id="rId21" Type="http://schemas.openxmlformats.org/officeDocument/2006/relationships/oleObject" Target="../embeddings/oleObject54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56.emf"/><Relationship Id="rId1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5.png"/><Relationship Id="rId11" Type="http://schemas.openxmlformats.org/officeDocument/2006/relationships/oleObject" Target="../embeddings/oleObject49.bin"/><Relationship Id="rId5" Type="http://schemas.openxmlformats.org/officeDocument/2006/relationships/image" Target="../media/image64.png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55.emf"/><Relationship Id="rId19" Type="http://schemas.openxmlformats.org/officeDocument/2006/relationships/oleObject" Target="../embeddings/oleObject53.bin"/><Relationship Id="rId4" Type="http://schemas.openxmlformats.org/officeDocument/2006/relationships/image" Target="../media/image63.png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57.emf"/><Relationship Id="rId22" Type="http://schemas.openxmlformats.org/officeDocument/2006/relationships/image" Target="../media/image6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7.emf"/><Relationship Id="rId11" Type="http://schemas.openxmlformats.org/officeDocument/2006/relationships/image" Target="../media/image70.png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69.emf"/><Relationship Id="rId4" Type="http://schemas.openxmlformats.org/officeDocument/2006/relationships/image" Target="../media/image66.emf"/><Relationship Id="rId9" Type="http://schemas.openxmlformats.org/officeDocument/2006/relationships/oleObject" Target="../embeddings/oleObject5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oleObject" Target="../embeddings/oleObject59.bin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71.emf"/><Relationship Id="rId9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78.emf"/><Relationship Id="rId18" Type="http://schemas.openxmlformats.org/officeDocument/2006/relationships/oleObject" Target="../embeddings/oleObject69.bin"/><Relationship Id="rId26" Type="http://schemas.openxmlformats.org/officeDocument/2006/relationships/oleObject" Target="../embeddings/oleObject73.bin"/><Relationship Id="rId3" Type="http://schemas.openxmlformats.org/officeDocument/2006/relationships/image" Target="../media/image70.png"/><Relationship Id="rId21" Type="http://schemas.openxmlformats.org/officeDocument/2006/relationships/image" Target="../media/image82.emf"/><Relationship Id="rId7" Type="http://schemas.openxmlformats.org/officeDocument/2006/relationships/image" Target="../media/image75.emf"/><Relationship Id="rId12" Type="http://schemas.openxmlformats.org/officeDocument/2006/relationships/oleObject" Target="../embeddings/oleObject66.bin"/><Relationship Id="rId17" Type="http://schemas.openxmlformats.org/officeDocument/2006/relationships/image" Target="../media/image80.emf"/><Relationship Id="rId25" Type="http://schemas.openxmlformats.org/officeDocument/2006/relationships/image" Target="../media/image8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8.bin"/><Relationship Id="rId20" Type="http://schemas.openxmlformats.org/officeDocument/2006/relationships/oleObject" Target="../embeddings/oleObject70.bin"/><Relationship Id="rId29" Type="http://schemas.openxmlformats.org/officeDocument/2006/relationships/image" Target="../media/image86.e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77.emf"/><Relationship Id="rId24" Type="http://schemas.openxmlformats.org/officeDocument/2006/relationships/oleObject" Target="../embeddings/oleObject72.bin"/><Relationship Id="rId5" Type="http://schemas.openxmlformats.org/officeDocument/2006/relationships/image" Target="../media/image74.emf"/><Relationship Id="rId15" Type="http://schemas.openxmlformats.org/officeDocument/2006/relationships/image" Target="../media/image79.emf"/><Relationship Id="rId23" Type="http://schemas.openxmlformats.org/officeDocument/2006/relationships/image" Target="../media/image83.emf"/><Relationship Id="rId28" Type="http://schemas.openxmlformats.org/officeDocument/2006/relationships/oleObject" Target="../embeddings/oleObject74.bin"/><Relationship Id="rId10" Type="http://schemas.openxmlformats.org/officeDocument/2006/relationships/oleObject" Target="../embeddings/oleObject65.bin"/><Relationship Id="rId19" Type="http://schemas.openxmlformats.org/officeDocument/2006/relationships/image" Target="../media/image81.e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76.emf"/><Relationship Id="rId14" Type="http://schemas.openxmlformats.org/officeDocument/2006/relationships/oleObject" Target="../embeddings/oleObject67.bin"/><Relationship Id="rId22" Type="http://schemas.openxmlformats.org/officeDocument/2006/relationships/oleObject" Target="../embeddings/oleObject71.bin"/><Relationship Id="rId27" Type="http://schemas.openxmlformats.org/officeDocument/2006/relationships/image" Target="../media/image8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8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948" y="490638"/>
            <a:ext cx="11064240" cy="2541713"/>
          </a:xfrm>
        </p:spPr>
        <p:txBody>
          <a:bodyPr>
            <a:normAutofit/>
          </a:bodyPr>
          <a:lstStyle/>
          <a:p>
            <a:r>
              <a:rPr lang="en-US" dirty="0"/>
              <a:t>Data Mining 2</a:t>
            </a:r>
            <a:br>
              <a:rPr lang="en-US" dirty="0"/>
            </a:br>
            <a:r>
              <a:rPr lang="en-US" sz="8000" b="1" dirty="0"/>
              <a:t>Supervised Learning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068" y="3503560"/>
            <a:ext cx="9144000" cy="2942960"/>
          </a:xfrm>
        </p:spPr>
        <p:txBody>
          <a:bodyPr>
            <a:normAutofit/>
          </a:bodyPr>
          <a:lstStyle/>
          <a:p>
            <a:r>
              <a:rPr lang="en-US" sz="7100" b="1" dirty="0">
                <a:solidFill>
                  <a:srgbClr val="C00000"/>
                </a:solidFill>
              </a:rPr>
              <a:t>CLASSIFICATION 2</a:t>
            </a:r>
          </a:p>
          <a:p>
            <a:endParaRPr lang="en-US" sz="3600" dirty="0"/>
          </a:p>
          <a:p>
            <a:r>
              <a:rPr lang="en-US" sz="3600" dirty="0"/>
              <a:t>Dr. Shailesh Kumar</a:t>
            </a:r>
          </a:p>
          <a:p>
            <a:r>
              <a:rPr lang="en-US" sz="3600" dirty="0"/>
              <a:t>ISB</a:t>
            </a:r>
          </a:p>
        </p:txBody>
      </p:sp>
    </p:spTree>
    <p:extLst>
      <p:ext uri="{BB962C8B-B14F-4D97-AF65-F5344CB8AC3E}">
        <p14:creationId xmlns:p14="http://schemas.microsoft.com/office/powerpoint/2010/main" val="180696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23002"/>
            <a:ext cx="8913813" cy="914400"/>
          </a:xfrm>
        </p:spPr>
        <p:txBody>
          <a:bodyPr/>
          <a:lstStyle/>
          <a:p>
            <a:r>
              <a:rPr lang="en-US" dirty="0"/>
              <a:t>K = 3, 5, 7, 9</a:t>
            </a:r>
          </a:p>
        </p:txBody>
      </p:sp>
      <p:pic>
        <p:nvPicPr>
          <p:cNvPr id="4" name="Picture 3" descr="Screen Shot 2014-09-13 at 2.3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83" y="1037402"/>
            <a:ext cx="8559648" cy="55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3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K = 11,13,15,17</a:t>
            </a:r>
          </a:p>
        </p:txBody>
      </p:sp>
      <p:pic>
        <p:nvPicPr>
          <p:cNvPr id="5" name="Picture 4" descr="Screen Shot 2014-09-13 at 2.39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45" y="1123856"/>
            <a:ext cx="8660524" cy="54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9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3565"/>
          </a:xfrm>
        </p:spPr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0731"/>
            <a:ext cx="10515600" cy="49262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are the </a:t>
            </a:r>
            <a:r>
              <a:rPr lang="en-US" b="1" dirty="0"/>
              <a:t>PARAMETERS</a:t>
            </a:r>
            <a:r>
              <a:rPr lang="en-US" dirty="0"/>
              <a:t>?</a:t>
            </a:r>
          </a:p>
          <a:p>
            <a:r>
              <a:rPr lang="en-US" dirty="0"/>
              <a:t>What’s the </a:t>
            </a:r>
            <a:r>
              <a:rPr lang="en-US" b="1" dirty="0"/>
              <a:t>TRAINING TIME</a:t>
            </a:r>
            <a:r>
              <a:rPr lang="en-US" dirty="0"/>
              <a:t>?</a:t>
            </a:r>
          </a:p>
          <a:p>
            <a:r>
              <a:rPr lang="en-US" dirty="0"/>
              <a:t>What’s the </a:t>
            </a:r>
            <a:r>
              <a:rPr lang="en-US" b="1" dirty="0"/>
              <a:t>SCORING COMPLEXITY</a:t>
            </a:r>
            <a:r>
              <a:rPr lang="en-US" dirty="0"/>
              <a:t>?</a:t>
            </a:r>
          </a:p>
          <a:p>
            <a:r>
              <a:rPr lang="en-US" b="1" dirty="0"/>
              <a:t>Distance</a:t>
            </a:r>
            <a:r>
              <a:rPr lang="en-US" dirty="0"/>
              <a:t> / </a:t>
            </a:r>
            <a:r>
              <a:rPr lang="en-US" b="1" dirty="0"/>
              <a:t>Similarity</a:t>
            </a:r>
            <a:r>
              <a:rPr lang="en-US" dirty="0"/>
              <a:t> function is the key</a:t>
            </a:r>
          </a:p>
          <a:p>
            <a:r>
              <a:rPr lang="en-US" b="1" dirty="0"/>
              <a:t>Choosing </a:t>
            </a:r>
            <a:r>
              <a:rPr lang="en-US" b="1" i="1" dirty="0"/>
              <a:t>K</a:t>
            </a:r>
          </a:p>
          <a:p>
            <a:pPr lvl="1"/>
            <a:r>
              <a:rPr lang="en-US" dirty="0"/>
              <a:t>Even K could lead to confusion – breaking the tie</a:t>
            </a:r>
          </a:p>
          <a:p>
            <a:pPr lvl="1"/>
            <a:r>
              <a:rPr lang="en-US" dirty="0"/>
              <a:t>K = 1, 3, 5, 7, 9, …</a:t>
            </a:r>
          </a:p>
          <a:p>
            <a:pPr lvl="1"/>
            <a:r>
              <a:rPr lang="en-US" dirty="0"/>
              <a:t>Higher the Noise in the data, more K is better!</a:t>
            </a:r>
          </a:p>
          <a:p>
            <a:r>
              <a:rPr lang="en-US" dirty="0"/>
              <a:t>Better Lookup times using KD-Trees and other tricks!</a:t>
            </a:r>
          </a:p>
          <a:p>
            <a:r>
              <a:rPr lang="en-US" b="1" dirty="0"/>
              <a:t>Brittle</a:t>
            </a:r>
            <a:r>
              <a:rPr lang="en-US" dirty="0"/>
              <a:t> in presence of noisy data</a:t>
            </a:r>
          </a:p>
          <a:p>
            <a:r>
              <a:rPr lang="en-US" dirty="0"/>
              <a:t>Loosing the actual distance value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 err="1"/>
              <a:t>Parzen</a:t>
            </a:r>
            <a:r>
              <a:rPr lang="en-US" sz="6600" b="1" dirty="0"/>
              <a:t> Window Classifier</a:t>
            </a:r>
            <a:br>
              <a:rPr lang="en-US" sz="6600" b="1" dirty="0"/>
            </a:br>
            <a:br>
              <a:rPr lang="en-US" sz="6600" b="1" dirty="0"/>
            </a:br>
            <a:r>
              <a:rPr lang="en-US" sz="6600" b="1" dirty="0"/>
              <a:t>Kernel Density Function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549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781146" y="3619224"/>
            <a:ext cx="2928523" cy="98393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69" y="1951727"/>
            <a:ext cx="5456535" cy="479865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664644" y="1123856"/>
            <a:ext cx="4418013" cy="10823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Kernel Density Function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686179" y="1140970"/>
          <a:ext cx="4418013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0" name="Equation" r:id="rId4" imgW="2260600" imgH="546100" progId="Equation.DSMT4">
                  <p:embed/>
                </p:oleObj>
              </mc:Choice>
              <mc:Fallback>
                <p:oleObj name="Equation" r:id="rId4" imgW="22606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6179" y="1140970"/>
                        <a:ext cx="4418013" cy="106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9520461" y="2206183"/>
            <a:ext cx="1" cy="148513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517751" y="2410658"/>
            <a:ext cx="32287" cy="3486845"/>
          </a:xfrm>
          <a:prstGeom prst="straightConnector1">
            <a:avLst/>
          </a:prstGeom>
          <a:ln w="38100" cmpd="sng">
            <a:solidFill>
              <a:srgbClr val="FF00FF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03391" y="4057224"/>
            <a:ext cx="1947994" cy="0"/>
          </a:xfrm>
          <a:prstGeom prst="straightConnector1">
            <a:avLst/>
          </a:prstGeom>
          <a:ln w="38100" cmpd="sng">
            <a:solidFill>
              <a:srgbClr val="FF00FF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6425418" y="6182942"/>
          <a:ext cx="249238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1" name="Equation" r:id="rId6" imgW="127000" imgH="127000" progId="Equation.DSMT4">
                  <p:embed/>
                </p:oleObj>
              </mc:Choice>
              <mc:Fallback>
                <p:oleObj name="Equation" r:id="rId6" imgW="127000" imgH="1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5418" y="6182942"/>
                        <a:ext cx="249238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1929956" y="3623837"/>
          <a:ext cx="2779712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2" name="Equation" r:id="rId8" imgW="1422400" imgH="444500" progId="Equation.DSMT4">
                  <p:embed/>
                </p:oleObj>
              </mc:Choice>
              <mc:Fallback>
                <p:oleObj name="Equation" r:id="rId8" imgW="14224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29956" y="3623837"/>
                        <a:ext cx="2779712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524000" y="6488668"/>
            <a:ext cx="7482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www.byclb.com</a:t>
            </a:r>
            <a:r>
              <a:rPr lang="en-US" dirty="0"/>
              <a:t>/TR/Tutorials/</a:t>
            </a:r>
            <a:r>
              <a:rPr lang="en-US" dirty="0" err="1"/>
              <a:t>neural_networks</a:t>
            </a:r>
            <a:r>
              <a:rPr lang="en-US" dirty="0"/>
              <a:t>/ch11_1.htm</a:t>
            </a:r>
          </a:p>
        </p:txBody>
      </p:sp>
    </p:spTree>
    <p:extLst>
      <p:ext uri="{BB962C8B-B14F-4D97-AF65-F5344CB8AC3E}">
        <p14:creationId xmlns:p14="http://schemas.microsoft.com/office/powerpoint/2010/main" val="29092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 err="1"/>
              <a:t>Parzen</a:t>
            </a:r>
            <a:r>
              <a:rPr lang="en-US" dirty="0"/>
              <a:t> Window Classifier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286043"/>
              </p:ext>
            </p:extLst>
          </p:nvPr>
        </p:nvGraphicFramePr>
        <p:xfrm>
          <a:off x="1550999" y="1377603"/>
          <a:ext cx="322738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1" name="Equation" r:id="rId3" imgW="1651000" imgH="330200" progId="Equation.DSMT4">
                  <p:embed/>
                </p:oleObj>
              </mc:Choice>
              <mc:Fallback>
                <p:oleObj name="Equation" r:id="rId3" imgW="1651000" imgH="33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0999" y="1377603"/>
                        <a:ext cx="3227388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503928"/>
              </p:ext>
            </p:extLst>
          </p:nvPr>
        </p:nvGraphicFramePr>
        <p:xfrm>
          <a:off x="6851186" y="1377603"/>
          <a:ext cx="37973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2" name="Equation" r:id="rId5" imgW="1943100" imgH="457200" progId="Equation.DSMT4">
                  <p:embed/>
                </p:oleObj>
              </mc:Choice>
              <mc:Fallback>
                <p:oleObj name="Equation" r:id="rId5" imgW="19431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1186" y="1377603"/>
                        <a:ext cx="3797300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Screen Shot 2014-09-13 at 1.14.3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37" y="2515798"/>
            <a:ext cx="5346349" cy="3819526"/>
          </a:xfrm>
          <a:prstGeom prst="rect">
            <a:avLst/>
          </a:prstGeom>
        </p:spPr>
      </p:pic>
      <p:pic>
        <p:nvPicPr>
          <p:cNvPr id="9" name="Picture 8" descr="Screen Shot 2014-09-13 at 1.14.31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2" b="10179"/>
          <a:stretch/>
        </p:blipFill>
        <p:spPr>
          <a:xfrm>
            <a:off x="1144860" y="2519396"/>
            <a:ext cx="3797651" cy="35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6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423" y="209456"/>
            <a:ext cx="8913813" cy="914400"/>
          </a:xfrm>
        </p:spPr>
        <p:txBody>
          <a:bodyPr/>
          <a:lstStyle/>
          <a:p>
            <a:r>
              <a:rPr lang="en-US" dirty="0"/>
              <a:t>Controlling COMPLEXITY in PW</a:t>
            </a:r>
          </a:p>
        </p:txBody>
      </p:sp>
      <p:pic>
        <p:nvPicPr>
          <p:cNvPr id="4" name="Picture 3" descr="BiasVari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49674"/>
            <a:ext cx="6833616" cy="43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2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88" y="1123856"/>
            <a:ext cx="8716537" cy="5466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Choice of Window Size</a:t>
            </a:r>
          </a:p>
        </p:txBody>
      </p:sp>
    </p:spTree>
    <p:extLst>
      <p:ext uri="{BB962C8B-B14F-4D97-AF65-F5344CB8AC3E}">
        <p14:creationId xmlns:p14="http://schemas.microsoft.com/office/powerpoint/2010/main" val="183676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Choice of Window Size (2-D)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07" y="967739"/>
            <a:ext cx="9144000" cy="57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Bayesian Thinking</a:t>
            </a:r>
            <a:br>
              <a:rPr lang="en-US" sz="6600" b="1" dirty="0"/>
            </a:b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9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49213"/>
            <a:ext cx="11514976" cy="98801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   From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Data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Decisions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7698" y="1311549"/>
            <a:ext cx="2048027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2533" y="1311549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2533" y="2730281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130" y="4203492"/>
            <a:ext cx="2230183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Predictions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08790" y="1311552"/>
            <a:ext cx="3250302" cy="64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Domain Knowledge</a:t>
            </a:r>
          </a:p>
        </p:txBody>
      </p:sp>
      <p:cxnSp>
        <p:nvCxnSpPr>
          <p:cNvPr id="12" name="Straight Arrow Connector 11"/>
          <p:cNvCxnSpPr>
            <a:stCxn id="96" idx="1"/>
            <a:endCxn id="5" idx="2"/>
          </p:cNvCxnSpPr>
          <p:nvPr/>
        </p:nvCxnSpPr>
        <p:spPr>
          <a:xfrm flipV="1">
            <a:off x="2371711" y="1951629"/>
            <a:ext cx="1" cy="1362605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3395725" y="1631589"/>
            <a:ext cx="1646808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6" idx="3"/>
          </p:cNvCxnSpPr>
          <p:nvPr/>
        </p:nvCxnSpPr>
        <p:spPr>
          <a:xfrm flipH="1" flipV="1">
            <a:off x="6907909" y="1631589"/>
            <a:ext cx="1100881" cy="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7" idx="0"/>
          </p:cNvCxnSpPr>
          <p:nvPr/>
        </p:nvCxnSpPr>
        <p:spPr>
          <a:xfrm>
            <a:off x="5975221" y="1951633"/>
            <a:ext cx="0" cy="77865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436871" y="5500064"/>
            <a:ext cx="3423037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Objectives</a:t>
            </a:r>
          </a:p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Constraints</a:t>
            </a:r>
          </a:p>
        </p:txBody>
      </p:sp>
      <p:cxnSp>
        <p:nvCxnSpPr>
          <p:cNvPr id="38" name="Shape 37"/>
          <p:cNvCxnSpPr>
            <a:stCxn id="96" idx="4"/>
            <a:endCxn id="7" idx="1"/>
          </p:cNvCxnSpPr>
          <p:nvPr/>
        </p:nvCxnSpPr>
        <p:spPr>
          <a:xfrm flipV="1">
            <a:off x="3325449" y="3050321"/>
            <a:ext cx="1717084" cy="65116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8" idx="0"/>
          </p:cNvCxnSpPr>
          <p:nvPr/>
        </p:nvCxnSpPr>
        <p:spPr>
          <a:xfrm>
            <a:off x="5975221" y="3370361"/>
            <a:ext cx="0" cy="833131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8" idx="2"/>
            <a:endCxn id="108" idx="0"/>
          </p:cNvCxnSpPr>
          <p:nvPr/>
        </p:nvCxnSpPr>
        <p:spPr>
          <a:xfrm>
            <a:off x="5975221" y="4843572"/>
            <a:ext cx="0" cy="58820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108" idx="3"/>
          </p:cNvCxnSpPr>
          <p:nvPr/>
        </p:nvCxnSpPr>
        <p:spPr>
          <a:xfrm flipH="1">
            <a:off x="7747894" y="5881064"/>
            <a:ext cx="688977" cy="791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039" y="5584174"/>
            <a:ext cx="2028686" cy="609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Feedback</a:t>
            </a:r>
          </a:p>
        </p:txBody>
      </p:sp>
      <p:cxnSp>
        <p:nvCxnSpPr>
          <p:cNvPr id="69" name="Elbow Connector 68"/>
          <p:cNvCxnSpPr>
            <a:stCxn id="108" idx="1"/>
            <a:endCxn id="67" idx="3"/>
          </p:cNvCxnSpPr>
          <p:nvPr/>
        </p:nvCxnSpPr>
        <p:spPr>
          <a:xfrm flipH="1">
            <a:off x="3395725" y="5888974"/>
            <a:ext cx="806823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7" idx="0"/>
            <a:endCxn id="96" idx="3"/>
          </p:cNvCxnSpPr>
          <p:nvPr/>
        </p:nvCxnSpPr>
        <p:spPr>
          <a:xfrm flipH="1" flipV="1">
            <a:off x="2371711" y="4088731"/>
            <a:ext cx="9671" cy="149544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n 95"/>
          <p:cNvSpPr/>
          <p:nvPr/>
        </p:nvSpPr>
        <p:spPr>
          <a:xfrm>
            <a:off x="1417972" y="3314234"/>
            <a:ext cx="1907477" cy="77449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08" name="Diamond 107"/>
          <p:cNvSpPr/>
          <p:nvPr/>
        </p:nvSpPr>
        <p:spPr>
          <a:xfrm>
            <a:off x="4202548" y="5431774"/>
            <a:ext cx="3545346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Decision</a:t>
            </a:r>
          </a:p>
        </p:txBody>
      </p:sp>
      <p:sp>
        <p:nvSpPr>
          <p:cNvPr id="22" name="Oval 21"/>
          <p:cNvSpPr/>
          <p:nvPr/>
        </p:nvSpPr>
        <p:spPr>
          <a:xfrm>
            <a:off x="4372588" y="2290755"/>
            <a:ext cx="3233651" cy="1506359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9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8745"/>
            <a:ext cx="8913813" cy="914400"/>
          </a:xfrm>
        </p:spPr>
        <p:txBody>
          <a:bodyPr/>
          <a:lstStyle/>
          <a:p>
            <a:r>
              <a:rPr lang="en-US" dirty="0" err="1"/>
              <a:t>Bayes</a:t>
            </a:r>
            <a:r>
              <a:rPr lang="en-US" dirty="0"/>
              <a:t>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82030" y="1431329"/>
            <a:ext cx="9066872" cy="4835001"/>
          </a:xfrm>
        </p:spPr>
        <p:txBody>
          <a:bodyPr/>
          <a:lstStyle/>
          <a:p>
            <a:r>
              <a:rPr lang="en-US" b="1" dirty="0"/>
              <a:t>Symmetry of Joint vs. Conditional probability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Bayes</a:t>
            </a:r>
            <a:r>
              <a:rPr lang="en-US" b="1" dirty="0">
                <a:solidFill>
                  <a:srgbClr val="FF0000"/>
                </a:solidFill>
              </a:rPr>
              <a:t> Rule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b="1" dirty="0">
                <a:solidFill>
                  <a:srgbClr val="FF0000"/>
                </a:solidFill>
              </a:rPr>
              <a:t>The most important Equation in ML!</a:t>
            </a:r>
            <a:r>
              <a:rPr lang="en-US" b="1" dirty="0"/>
              <a:t>!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>
            <p:extLst/>
          </p:nvPr>
        </p:nvGraphicFramePr>
        <p:xfrm>
          <a:off x="2286000" y="1917138"/>
          <a:ext cx="7780338" cy="36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9" name="Equation" r:id="rId3" imgW="4165600" imgH="165100" progId="Equation.3">
                  <p:embed/>
                </p:oleObj>
              </mc:Choice>
              <mc:Fallback>
                <p:oleObj name="Equation" r:id="rId3" imgW="41656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917138"/>
                        <a:ext cx="7780338" cy="36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3"/>
          <p:cNvGraphicFramePr>
            <a:graphicFrameLocks noChangeAspect="1"/>
          </p:cNvGraphicFramePr>
          <p:nvPr>
            <p:extLst/>
          </p:nvPr>
        </p:nvGraphicFramePr>
        <p:xfrm>
          <a:off x="3519489" y="3987800"/>
          <a:ext cx="48863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0" name="Equation" r:id="rId5" imgW="2616200" imgH="469900" progId="Equation.DSMT4">
                  <p:embed/>
                </p:oleObj>
              </mc:Choice>
              <mc:Fallback>
                <p:oleObj name="Equation" r:id="rId5" imgW="26162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489" y="3987800"/>
                        <a:ext cx="4886325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14600" y="5449670"/>
            <a:ext cx="4223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Probability</a:t>
            </a:r>
          </a:p>
          <a:p>
            <a:r>
              <a:rPr lang="en-US" dirty="0"/>
              <a:t>(Probability of class AFTER seeing the data)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3864235" y="5046702"/>
            <a:ext cx="80593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9601" y="3350994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Prior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34200" y="3350994"/>
            <a:ext cx="275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Likelihood given Class</a:t>
            </a:r>
          </a:p>
        </p:txBody>
      </p:sp>
      <p:cxnSp>
        <p:nvCxnSpPr>
          <p:cNvPr id="17" name="Straight Arrow Connector 16"/>
          <p:cNvCxnSpPr>
            <a:stCxn id="12" idx="2"/>
          </p:cNvCxnSpPr>
          <p:nvPr/>
        </p:nvCxnSpPr>
        <p:spPr>
          <a:xfrm>
            <a:off x="4998446" y="3720326"/>
            <a:ext cx="868955" cy="3487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2"/>
          </p:cNvCxnSpPr>
          <p:nvPr/>
        </p:nvCxnSpPr>
        <p:spPr>
          <a:xfrm rot="5400000">
            <a:off x="7676661" y="3435068"/>
            <a:ext cx="348733" cy="9192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7401" y="5265797"/>
            <a:ext cx="217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Prior (Marginal)</a:t>
            </a:r>
          </a:p>
        </p:txBody>
      </p:sp>
      <p:cxnSp>
        <p:nvCxnSpPr>
          <p:cNvPr id="22" name="Straight Arrow Connector 21"/>
          <p:cNvCxnSpPr>
            <a:stCxn id="20" idx="0"/>
          </p:cNvCxnSpPr>
          <p:nvPr/>
        </p:nvCxnSpPr>
        <p:spPr>
          <a:xfrm rot="5400000" flipH="1" flipV="1">
            <a:off x="6708366" y="5021050"/>
            <a:ext cx="48949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6571563" y="3970442"/>
            <a:ext cx="1845012" cy="507185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2" grpId="0"/>
      <p:bldP spid="13" grpId="0"/>
      <p:bldP spid="20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3764"/>
            <a:ext cx="8913813" cy="914400"/>
          </a:xfrm>
        </p:spPr>
        <p:txBody>
          <a:bodyPr/>
          <a:lstStyle/>
          <a:p>
            <a:r>
              <a:rPr lang="en-US" dirty="0"/>
              <a:t>MAP vs. ML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274" y="1452852"/>
            <a:ext cx="8944688" cy="4808800"/>
          </a:xfrm>
        </p:spPr>
        <p:txBody>
          <a:bodyPr>
            <a:normAutofit/>
          </a:bodyPr>
          <a:lstStyle/>
          <a:p>
            <a:r>
              <a:rPr lang="en-US" b="1" dirty="0"/>
              <a:t>Maximum Likelihood Decision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Maximum </a:t>
            </a:r>
            <a:r>
              <a:rPr lang="en-US" b="1" dirty="0" err="1"/>
              <a:t>Aposteriori</a:t>
            </a:r>
            <a:r>
              <a:rPr lang="en-US" b="1" dirty="0"/>
              <a:t> Probability decision</a:t>
            </a:r>
          </a:p>
          <a:p>
            <a:endParaRPr lang="en-US" sz="36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086665"/>
              </p:ext>
            </p:extLst>
          </p:nvPr>
        </p:nvGraphicFramePr>
        <p:xfrm>
          <a:off x="2163956" y="2088454"/>
          <a:ext cx="480695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3" name="Equation" r:id="rId3" imgW="2070100" imgH="292100" progId="Equation.DSMT4">
                  <p:embed/>
                </p:oleObj>
              </mc:Choice>
              <mc:Fallback>
                <p:oleObj name="Equation" r:id="rId3" imgW="20701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956" y="2088454"/>
                        <a:ext cx="480695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864485"/>
              </p:ext>
            </p:extLst>
          </p:nvPr>
        </p:nvGraphicFramePr>
        <p:xfrm>
          <a:off x="2163956" y="3694974"/>
          <a:ext cx="6162675" cy="143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4" name="Equation" r:id="rId5" imgW="2654300" imgH="622300" progId="Equation.DSMT4">
                  <p:embed/>
                </p:oleObj>
              </mc:Choice>
              <mc:Fallback>
                <p:oleObj name="Equation" r:id="rId5" imgW="2654300" imgH="622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956" y="3694974"/>
                        <a:ext cx="6162675" cy="143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303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923" y="1115188"/>
            <a:ext cx="9665914" cy="5374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Arial" charset="0"/>
              </a:rPr>
              <a:t>A patient takes a lab test for cancer which gives:</a:t>
            </a:r>
            <a:endParaRPr lang="en-GB" sz="2400" b="1" dirty="0">
              <a:solidFill>
                <a:srgbClr val="2C9AE5"/>
              </a:solidFill>
              <a:latin typeface="Arial" charset="0"/>
            </a:endParaRPr>
          </a:p>
          <a:p>
            <a:r>
              <a:rPr lang="en-GB" sz="2400" dirty="0">
                <a:latin typeface="Arial" charset="0"/>
              </a:rPr>
              <a:t>And, only </a:t>
            </a:r>
            <a:r>
              <a:rPr lang="en-GB" sz="2400" b="1" dirty="0">
                <a:solidFill>
                  <a:srgbClr val="FF6600"/>
                </a:solidFill>
                <a:latin typeface="Arial" charset="0"/>
              </a:rPr>
              <a:t>0.8% of the entire population</a:t>
            </a:r>
            <a:r>
              <a:rPr lang="en-GB" sz="2400" dirty="0">
                <a:solidFill>
                  <a:srgbClr val="FF6600"/>
                </a:solidFill>
                <a:latin typeface="Arial" charset="0"/>
              </a:rPr>
              <a:t> </a:t>
            </a:r>
            <a:r>
              <a:rPr lang="en-GB" sz="2400" dirty="0">
                <a:latin typeface="Arial" charset="0"/>
              </a:rPr>
              <a:t>has cancer.</a:t>
            </a:r>
          </a:p>
          <a:p>
            <a:pPr>
              <a:lnSpc>
                <a:spcPct val="90000"/>
              </a:lnSpc>
            </a:pPr>
            <a:endParaRPr lang="en-GB" sz="2400" b="1" dirty="0">
              <a:solidFill>
                <a:srgbClr val="2C9AE5"/>
              </a:solidFill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GB" sz="2400" b="1" dirty="0">
              <a:solidFill>
                <a:srgbClr val="2C9AE5"/>
              </a:solidFill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GB" sz="2400" b="1" dirty="0">
              <a:solidFill>
                <a:srgbClr val="2C9AE5"/>
              </a:solidFill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GB" sz="2400" b="1" dirty="0">
                <a:solidFill>
                  <a:srgbClr val="2C9AE5"/>
                </a:solidFill>
                <a:latin typeface="Arial" charset="0"/>
              </a:rPr>
              <a:t>Correct positive result 95%</a:t>
            </a:r>
            <a:r>
              <a:rPr lang="en-GB" sz="2400" dirty="0">
                <a:latin typeface="Arial" charset="0"/>
              </a:rPr>
              <a:t> of the times.</a:t>
            </a:r>
            <a:endParaRPr lang="en-GB" sz="1600" b="1" dirty="0">
              <a:solidFill>
                <a:schemeClr val="accent4">
                  <a:lumMod val="75000"/>
                </a:schemeClr>
              </a:solidFill>
              <a:latin typeface="Arial" charset="0"/>
            </a:endParaRPr>
          </a:p>
          <a:p>
            <a:pPr lvl="1">
              <a:lnSpc>
                <a:spcPct val="90000"/>
              </a:lnSpc>
            </a:pPr>
            <a:endParaRPr lang="en-GB" sz="2200" b="1" dirty="0">
              <a:solidFill>
                <a:schemeClr val="accent4">
                  <a:lumMod val="75000"/>
                </a:schemeClr>
              </a:solidFill>
              <a:latin typeface="Arial" charset="0"/>
            </a:endParaRPr>
          </a:p>
          <a:p>
            <a:pPr lvl="1">
              <a:lnSpc>
                <a:spcPct val="90000"/>
              </a:lnSpc>
            </a:pPr>
            <a:endParaRPr lang="en-GB" sz="2200" b="1" dirty="0">
              <a:solidFill>
                <a:schemeClr val="accent4">
                  <a:lumMod val="75000"/>
                </a:schemeClr>
              </a:solidFill>
              <a:latin typeface="Arial" charset="0"/>
            </a:endParaRPr>
          </a:p>
          <a:p>
            <a:pPr lvl="1">
              <a:lnSpc>
                <a:spcPct val="90000"/>
              </a:lnSpc>
            </a:pPr>
            <a:endParaRPr lang="en-GB" sz="2200" b="1" dirty="0">
              <a:solidFill>
                <a:schemeClr val="accent4">
                  <a:lumMod val="75000"/>
                </a:schemeClr>
              </a:solidFill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  <a:latin typeface="Arial" charset="0"/>
              </a:rPr>
              <a:t>Correct negative result 90% </a:t>
            </a:r>
            <a:r>
              <a:rPr lang="en-GB" sz="2400" dirty="0">
                <a:latin typeface="Arial" charset="0"/>
              </a:rPr>
              <a:t>of the times. </a:t>
            </a:r>
          </a:p>
          <a:p>
            <a:pPr lvl="1">
              <a:lnSpc>
                <a:spcPct val="90000"/>
              </a:lnSpc>
            </a:pPr>
            <a:endParaRPr lang="en-GB" dirty="0">
              <a:latin typeface="Arial" charset="0"/>
            </a:endParaRPr>
          </a:p>
          <a:p>
            <a:pPr lvl="1">
              <a:lnSpc>
                <a:spcPct val="90000"/>
              </a:lnSpc>
            </a:pPr>
            <a:endParaRPr lang="en-GB" sz="2200" dirty="0">
              <a:latin typeface="Arial" charset="0"/>
            </a:endParaRPr>
          </a:p>
          <a:p>
            <a:pPr marL="349250" lvl="1" indent="0">
              <a:buNone/>
            </a:pPr>
            <a:endParaRPr lang="en-GB" b="1" dirty="0">
              <a:solidFill>
                <a:schemeClr val="accent4">
                  <a:lumMod val="75000"/>
                </a:schemeClr>
              </a:solidFill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17869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Thinking Like a Bayesian!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460297"/>
              </p:ext>
            </p:extLst>
          </p:nvPr>
        </p:nvGraphicFramePr>
        <p:xfrm>
          <a:off x="1767841" y="3814709"/>
          <a:ext cx="4178830" cy="985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0" name="Equation" r:id="rId3" imgW="2247900" imgH="533400" progId="Equation.DSMT4">
                  <p:embed/>
                </p:oleObj>
              </mc:Choice>
              <mc:Fallback>
                <p:oleObj name="Equation" r:id="rId3" imgW="22479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7841" y="3814709"/>
                        <a:ext cx="4178830" cy="985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362000"/>
              </p:ext>
            </p:extLst>
          </p:nvPr>
        </p:nvGraphicFramePr>
        <p:xfrm>
          <a:off x="1767841" y="5483930"/>
          <a:ext cx="4304059" cy="1007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1" name="Equation" r:id="rId5" imgW="2260600" imgH="533400" progId="Equation.DSMT4">
                  <p:embed/>
                </p:oleObj>
              </mc:Choice>
              <mc:Fallback>
                <p:oleObj name="Equation" r:id="rId5" imgW="22606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7841" y="5483930"/>
                        <a:ext cx="4304059" cy="10075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117503"/>
              </p:ext>
            </p:extLst>
          </p:nvPr>
        </p:nvGraphicFramePr>
        <p:xfrm>
          <a:off x="1767841" y="2064951"/>
          <a:ext cx="3176588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2" name="Equation" r:id="rId7" imgW="1549400" imgH="482600" progId="Equation.DSMT4">
                  <p:embed/>
                </p:oleObj>
              </mc:Choice>
              <mc:Fallback>
                <p:oleObj name="Equation" r:id="rId7" imgW="15494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7841" y="2064951"/>
                        <a:ext cx="3176588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26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524001" y="1220373"/>
            <a:ext cx="8312150" cy="1346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3764"/>
            <a:ext cx="8913813" cy="914400"/>
          </a:xfrm>
        </p:spPr>
        <p:txBody>
          <a:bodyPr/>
          <a:lstStyle/>
          <a:p>
            <a:r>
              <a:rPr lang="en-US" dirty="0"/>
              <a:t>Thinking Like a Bayesian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737" y="2738783"/>
            <a:ext cx="9457163" cy="3527546"/>
          </a:xfrm>
        </p:spPr>
        <p:txBody>
          <a:bodyPr/>
          <a:lstStyle/>
          <a:p>
            <a:r>
              <a:rPr lang="en-US" dirty="0"/>
              <a:t>What is the prior probability that </a:t>
            </a:r>
            <a:r>
              <a:rPr lang="en-US" b="1" dirty="0"/>
              <a:t>test is positive</a:t>
            </a:r>
            <a:r>
              <a:rPr lang="en-US" dirty="0"/>
              <a:t>? 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4800" dirty="0"/>
          </a:p>
          <a:p>
            <a:r>
              <a:rPr lang="en-US" dirty="0"/>
              <a:t>What is the prior probability that the </a:t>
            </a:r>
            <a:r>
              <a:rPr lang="en-US" b="1" dirty="0"/>
              <a:t>test is negative</a:t>
            </a:r>
            <a:r>
              <a:rPr lang="en-US" dirty="0"/>
              <a:t>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861922"/>
              </p:ext>
            </p:extLst>
          </p:nvPr>
        </p:nvGraphicFramePr>
        <p:xfrm>
          <a:off x="1524001" y="1220373"/>
          <a:ext cx="823595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4" name="Equation" r:id="rId3" imgW="4711700" imgH="774700" progId="Equation.DSMT4">
                  <p:embed/>
                </p:oleObj>
              </mc:Choice>
              <mc:Fallback>
                <p:oleObj name="Equation" r:id="rId3" imgW="4711700" imgH="774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1220373"/>
                        <a:ext cx="8235950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408044"/>
              </p:ext>
            </p:extLst>
          </p:nvPr>
        </p:nvGraphicFramePr>
        <p:xfrm>
          <a:off x="1690671" y="3235986"/>
          <a:ext cx="7215188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5" name="Equation" r:id="rId5" imgW="4127500" imgH="749300" progId="Equation.DSMT4">
                  <p:embed/>
                </p:oleObj>
              </mc:Choice>
              <mc:Fallback>
                <p:oleObj name="Equation" r:id="rId5" imgW="4127500" imgH="749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71" y="3235986"/>
                        <a:ext cx="7215188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47015"/>
              </p:ext>
            </p:extLst>
          </p:nvPr>
        </p:nvGraphicFramePr>
        <p:xfrm>
          <a:off x="1690671" y="5267327"/>
          <a:ext cx="7370763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6" name="Equation" r:id="rId7" imgW="4216400" imgH="749300" progId="Equation.DSMT4">
                  <p:embed/>
                </p:oleObj>
              </mc:Choice>
              <mc:Fallback>
                <p:oleObj name="Equation" r:id="rId7" imgW="4216400" imgH="749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71" y="5267327"/>
                        <a:ext cx="7370763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123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3764"/>
            <a:ext cx="8913813" cy="914400"/>
          </a:xfrm>
        </p:spPr>
        <p:txBody>
          <a:bodyPr/>
          <a:lstStyle/>
          <a:p>
            <a:r>
              <a:rPr lang="en-US" dirty="0"/>
              <a:t>Thinking like a Bayesian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552" y="2959515"/>
            <a:ext cx="9323350" cy="3798124"/>
          </a:xfrm>
        </p:spPr>
        <p:txBody>
          <a:bodyPr/>
          <a:lstStyle/>
          <a:p>
            <a:r>
              <a:rPr lang="en-US" b="1" dirty="0"/>
              <a:t>What is probability of cancer if test is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positive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sz="4800" dirty="0"/>
          </a:p>
          <a:p>
            <a:r>
              <a:rPr lang="en-US" b="1" dirty="0"/>
              <a:t>What is probability of cancer if test is </a:t>
            </a:r>
            <a:r>
              <a:rPr lang="en-US" b="1" u="sng" dirty="0">
                <a:solidFill>
                  <a:srgbClr val="FF0000"/>
                </a:solidFill>
              </a:rPr>
              <a:t>negative</a:t>
            </a:r>
            <a:r>
              <a:rPr lang="en-US" dirty="0"/>
              <a:t>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36750" y="1114436"/>
            <a:ext cx="8312150" cy="179179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922051" y="1116570"/>
          <a:ext cx="8235950" cy="178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8" name="Equation" r:id="rId3" imgW="4711700" imgH="1028700" progId="Equation.DSMT4">
                  <p:embed/>
                </p:oleObj>
              </mc:Choice>
              <mc:Fallback>
                <p:oleObj name="Equation" r:id="rId3" imgW="4711700" imgH="1028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051" y="1116570"/>
                        <a:ext cx="8235950" cy="178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389047" y="3355996"/>
          <a:ext cx="7681913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9" name="Equation" r:id="rId5" imgW="4394200" imgH="749300" progId="Equation.DSMT4">
                  <p:embed/>
                </p:oleObj>
              </mc:Choice>
              <mc:Fallback>
                <p:oleObj name="Equation" r:id="rId5" imgW="4394200" imgH="749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047" y="3355996"/>
                        <a:ext cx="7681913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814853"/>
              </p:ext>
            </p:extLst>
          </p:nvPr>
        </p:nvGraphicFramePr>
        <p:xfrm>
          <a:off x="2154619" y="5263284"/>
          <a:ext cx="7770813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0" name="Equation" r:id="rId7" imgW="4445000" imgH="749300" progId="Equation.DSMT4">
                  <p:embed/>
                </p:oleObj>
              </mc:Choice>
              <mc:Fallback>
                <p:oleObj name="Equation" r:id="rId7" imgW="4445000" imgH="749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4619" y="5263284"/>
                        <a:ext cx="7770813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9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Bayesian Classifier</a:t>
            </a:r>
            <a:br>
              <a:rPr lang="en-US" sz="6600" b="1" dirty="0"/>
            </a:br>
            <a:r>
              <a:rPr lang="en-US" sz="6600" b="1" dirty="0"/>
              <a:t>Multi-</a:t>
            </a:r>
            <a:r>
              <a:rPr lang="en-US" sz="6600" b="1" dirty="0" err="1"/>
              <a:t>variate</a:t>
            </a:r>
            <a:r>
              <a:rPr lang="en-US" sz="6600" b="1" dirty="0"/>
              <a:t>, Real-valued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01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38745"/>
            <a:ext cx="8913813" cy="914400"/>
          </a:xfrm>
        </p:spPr>
        <p:txBody>
          <a:bodyPr/>
          <a:lstStyle/>
          <a:p>
            <a:r>
              <a:rPr lang="en-US" dirty="0" err="1"/>
              <a:t>Bayes</a:t>
            </a:r>
            <a:r>
              <a:rPr lang="en-US" dirty="0"/>
              <a:t> Rule</a:t>
            </a:r>
          </a:p>
        </p:txBody>
      </p:sp>
      <p:graphicFrame>
        <p:nvGraphicFramePr>
          <p:cNvPr id="38915" name="Object 3"/>
          <p:cNvGraphicFramePr>
            <a:graphicFrameLocks noChangeAspect="1"/>
          </p:cNvGraphicFramePr>
          <p:nvPr>
            <p:extLst/>
          </p:nvPr>
        </p:nvGraphicFramePr>
        <p:xfrm>
          <a:off x="3329077" y="2176608"/>
          <a:ext cx="488632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2" name="Equation" r:id="rId3" imgW="2616200" imgH="469900" progId="Equation.DSMT4">
                  <p:embed/>
                </p:oleObj>
              </mc:Choice>
              <mc:Fallback>
                <p:oleObj name="Equation" r:id="rId3" imgW="26162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9077" y="2176608"/>
                        <a:ext cx="4886325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prstDash val="dash"/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324188" y="3638478"/>
            <a:ext cx="4223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Probability</a:t>
            </a:r>
          </a:p>
          <a:p>
            <a:r>
              <a:rPr lang="en-US" dirty="0"/>
              <a:t>(Probability of class AFTER seeing the data)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3673823" y="3235510"/>
            <a:ext cx="80593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29189" y="1539802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Prior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3788" y="1539802"/>
            <a:ext cx="275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Likelihood given Class</a:t>
            </a:r>
          </a:p>
        </p:txBody>
      </p:sp>
      <p:cxnSp>
        <p:nvCxnSpPr>
          <p:cNvPr id="17" name="Straight Arrow Connector 16"/>
          <p:cNvCxnSpPr>
            <a:stCxn id="12" idx="2"/>
          </p:cNvCxnSpPr>
          <p:nvPr/>
        </p:nvCxnSpPr>
        <p:spPr>
          <a:xfrm>
            <a:off x="4808034" y="1909134"/>
            <a:ext cx="868955" cy="3487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2"/>
          </p:cNvCxnSpPr>
          <p:nvPr/>
        </p:nvCxnSpPr>
        <p:spPr>
          <a:xfrm rot="5400000">
            <a:off x="7486249" y="1623876"/>
            <a:ext cx="348733" cy="9192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76989" y="3454605"/>
            <a:ext cx="217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Prior (Marginal)</a:t>
            </a:r>
          </a:p>
        </p:txBody>
      </p:sp>
      <p:cxnSp>
        <p:nvCxnSpPr>
          <p:cNvPr id="22" name="Straight Arrow Connector 21"/>
          <p:cNvCxnSpPr>
            <a:stCxn id="20" idx="0"/>
          </p:cNvCxnSpPr>
          <p:nvPr/>
        </p:nvCxnSpPr>
        <p:spPr>
          <a:xfrm rot="5400000" flipH="1" flipV="1">
            <a:off x="6517954" y="3209858"/>
            <a:ext cx="48949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486479" y="4786287"/>
          <a:ext cx="3920294" cy="1358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3" name="Equation" r:id="rId5" imgW="1346200" imgH="469900" progId="Equation.DSMT4">
                  <p:embed/>
                </p:oleObj>
              </mc:Choice>
              <mc:Fallback>
                <p:oleObj name="Equation" r:id="rId5" imgW="13462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479" y="4786287"/>
                        <a:ext cx="3920294" cy="1358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658355" y="5114205"/>
          <a:ext cx="1293812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64" name="Equation" r:id="rId7" imgW="444500" imgH="190500" progId="Equation.DSMT4">
                  <p:embed/>
                </p:oleObj>
              </mc:Choice>
              <mc:Fallback>
                <p:oleObj name="Equation" r:id="rId7" imgW="4445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8355" y="5114205"/>
                        <a:ext cx="1293812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6065732" y="4786286"/>
            <a:ext cx="1259199" cy="669981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2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Simple Bayesian Classifier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50428" y="1643821"/>
          <a:ext cx="3361385" cy="1165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6" name="Equation" r:id="rId3" imgW="1346200" imgH="469900" progId="Equation.DSMT4">
                  <p:embed/>
                </p:oleObj>
              </mc:Choice>
              <mc:Fallback>
                <p:oleObj name="Equation" r:id="rId3" imgW="13462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0428" y="1643821"/>
                        <a:ext cx="3361385" cy="11650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761675" y="4378556"/>
            <a:ext cx="6199140" cy="2235200"/>
            <a:chOff x="1237675" y="4378556"/>
            <a:chExt cx="6199140" cy="2235200"/>
          </a:xfrm>
        </p:grpSpPr>
        <p:sp>
          <p:nvSpPr>
            <p:cNvPr id="12" name="Rounded Rectangle 11"/>
            <p:cNvSpPr/>
            <p:nvPr/>
          </p:nvSpPr>
          <p:spPr>
            <a:xfrm>
              <a:off x="1237675" y="4378556"/>
              <a:ext cx="6199140" cy="223520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1508952" y="4378556"/>
            <a:ext cx="5764212" cy="2235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87" name="Equation" r:id="rId5" imgW="3086100" imgH="1206500" progId="Equation.DSMT4">
                    <p:embed/>
                  </p:oleObj>
                </mc:Choice>
                <mc:Fallback>
                  <p:oleObj name="Equation" r:id="rId5" imgW="3086100" imgH="12065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8952" y="4378556"/>
                          <a:ext cx="5764212" cy="2235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840019" y="3087688"/>
          <a:ext cx="8597794" cy="1066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88" name="Equation" r:id="rId7" imgW="4165600" imgH="520700" progId="Equation.DSMT4">
                  <p:embed/>
                </p:oleObj>
              </mc:Choice>
              <mc:Fallback>
                <p:oleObj name="Equation" r:id="rId7" imgW="4165600" imgH="52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0019" y="3087688"/>
                        <a:ext cx="8597794" cy="10663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924015" y="1256224"/>
            <a:ext cx="6513798" cy="1337388"/>
            <a:chOff x="2400015" y="1256224"/>
            <a:chExt cx="6513798" cy="1337388"/>
          </a:xfrm>
        </p:grpSpPr>
        <p:sp>
          <p:nvSpPr>
            <p:cNvPr id="7" name="Rounded Rectangle 6"/>
            <p:cNvSpPr/>
            <p:nvPr/>
          </p:nvSpPr>
          <p:spPr>
            <a:xfrm>
              <a:off x="4165047" y="1256224"/>
              <a:ext cx="4748766" cy="133738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Each Class Conditional Probability is assumed to be a </a:t>
              </a:r>
              <a:r>
                <a:rPr lang="en-US" sz="2000" b="1" dirty="0" err="1">
                  <a:solidFill>
                    <a:schemeClr val="tx1"/>
                  </a:solidFill>
                </a:rPr>
                <a:t>Uni</a:t>
              </a:r>
              <a:r>
                <a:rPr lang="en-US" sz="2000" b="1" dirty="0">
                  <a:solidFill>
                    <a:schemeClr val="tx1"/>
                  </a:solidFill>
                </a:rPr>
                <a:t>-Modal (Single Cloud) (NORMAL) Distribution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400015" y="1643821"/>
              <a:ext cx="1155511" cy="573124"/>
            </a:xfrm>
            <a:prstGeom prst="round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8" idx="3"/>
              <a:endCxn id="7" idx="1"/>
            </p:cNvCxnSpPr>
            <p:nvPr/>
          </p:nvCxnSpPr>
          <p:spPr>
            <a:xfrm flipV="1">
              <a:off x="3555526" y="1924918"/>
              <a:ext cx="609521" cy="54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92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423" y="209456"/>
            <a:ext cx="8913813" cy="914400"/>
          </a:xfrm>
        </p:spPr>
        <p:txBody>
          <a:bodyPr/>
          <a:lstStyle/>
          <a:p>
            <a:r>
              <a:rPr lang="en-US" dirty="0"/>
              <a:t>Controlling COMPLEXITY</a:t>
            </a:r>
          </a:p>
        </p:txBody>
      </p:sp>
      <p:pic>
        <p:nvPicPr>
          <p:cNvPr id="4" name="Picture 3" descr="BiasVari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49674"/>
            <a:ext cx="6833616" cy="43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46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   Spherical-</a:t>
            </a:r>
            <a:r>
              <a:rPr lang="en-US" b="1" dirty="0">
                <a:solidFill>
                  <a:srgbClr val="C00000"/>
                </a:solidFill>
              </a:rPr>
              <a:t>SAME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Covariance/Class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524001" y="4924690"/>
            <a:ext cx="3987800" cy="1477665"/>
            <a:chOff x="4666062" y="1068284"/>
            <a:chExt cx="3987800" cy="1477665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3802462"/>
                </p:ext>
              </p:extLst>
            </p:nvPr>
          </p:nvGraphicFramePr>
          <p:xfrm>
            <a:off x="4666062" y="1529949"/>
            <a:ext cx="3987800" cy="10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33" name="Equation" r:id="rId3" imgW="1993900" imgH="508000" progId="Equation.DSMT4">
                    <p:embed/>
                  </p:oleObj>
                </mc:Choice>
                <mc:Fallback>
                  <p:oleObj name="Equation" r:id="rId3" imgW="1993900" imgH="5080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66062" y="1529949"/>
                          <a:ext cx="3987800" cy="1016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4666062" y="1068284"/>
              <a:ext cx="25012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Euclidian Distance</a:t>
              </a:r>
            </a:p>
          </p:txBody>
        </p:sp>
      </p:grp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205422"/>
              </p:ext>
            </p:extLst>
          </p:nvPr>
        </p:nvGraphicFramePr>
        <p:xfrm>
          <a:off x="1524001" y="1385888"/>
          <a:ext cx="5110162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4" name="Equation" r:id="rId5" imgW="2832100" imgH="990600" progId="Equation.DSMT4">
                  <p:embed/>
                </p:oleObj>
              </mc:Choice>
              <mc:Fallback>
                <p:oleObj name="Equation" r:id="rId5" imgW="2832100" imgH="990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1385888"/>
                        <a:ext cx="5110162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" name="Picture 50" descr="sl_pw_class.tiff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64" t="11554" r="9535" b="11389"/>
          <a:stretch/>
        </p:blipFill>
        <p:spPr>
          <a:xfrm>
            <a:off x="6909168" y="3478075"/>
            <a:ext cx="4286484" cy="3077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7468422" y="5836134"/>
            <a:ext cx="764130" cy="739065"/>
          </a:xfrm>
          <a:prstGeom prst="ellipse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492576" y="4567968"/>
            <a:ext cx="764130" cy="739065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33769" y="3601133"/>
            <a:ext cx="764130" cy="739065"/>
          </a:xfrm>
          <a:prstGeom prst="ellipse">
            <a:avLst/>
          </a:prstGeom>
          <a:solidFill>
            <a:schemeClr val="accent1">
              <a:lumMod val="7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7466307" y="1543050"/>
          <a:ext cx="2701925" cy="161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5" name="Equation" r:id="rId8" imgW="1498600" imgH="901700" progId="Equation.DSMT4">
                  <p:embed/>
                </p:oleObj>
              </mc:Choice>
              <mc:Fallback>
                <p:oleObj name="Equation" r:id="rId8" imgW="1498600" imgH="901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307" y="1543050"/>
                        <a:ext cx="2701925" cy="161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837111"/>
              </p:ext>
            </p:extLst>
          </p:nvPr>
        </p:nvGraphicFramePr>
        <p:xfrm>
          <a:off x="1524001" y="3451153"/>
          <a:ext cx="4284662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6" name="Equation" r:id="rId10" imgW="2374900" imgH="584200" progId="Equation.DSMT4">
                  <p:embed/>
                </p:oleObj>
              </mc:Choice>
              <mc:Fallback>
                <p:oleObj name="Equation" r:id="rId10" imgW="2374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3451153"/>
                        <a:ext cx="4284662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07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2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K-Nearest Neighbor</a:t>
            </a:r>
            <a:br>
              <a:rPr lang="en-US" sz="6600" b="1" dirty="0"/>
            </a:br>
            <a:br>
              <a:rPr lang="en-US" sz="6600" b="1" dirty="0"/>
            </a:br>
            <a:r>
              <a:rPr lang="en-US" sz="6600" b="1" dirty="0"/>
              <a:t>Non-Parametric Classifier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Spherical-</a:t>
            </a:r>
            <a:r>
              <a:rPr lang="en-US" b="1" dirty="0">
                <a:solidFill>
                  <a:srgbClr val="C00000"/>
                </a:solidFill>
              </a:rPr>
              <a:t>DIFFERENT</a:t>
            </a:r>
            <a:r>
              <a:rPr lang="en-US" dirty="0"/>
              <a:t> Covariance/Class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503870" y="4959772"/>
            <a:ext cx="4097917" cy="1423465"/>
            <a:chOff x="5134374" y="1160617"/>
            <a:chExt cx="4097917" cy="1423465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5134374" y="1491882"/>
            <a:ext cx="3987800" cy="1092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57" name="Equation" r:id="rId3" imgW="1993900" imgH="546100" progId="Equation.DSMT4">
                    <p:embed/>
                  </p:oleObj>
                </mc:Choice>
                <mc:Fallback>
                  <p:oleObj name="Equation" r:id="rId3" imgW="1993900" imgH="5461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134374" y="1491882"/>
                          <a:ext cx="3987800" cy="1092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5134374" y="1160617"/>
              <a:ext cx="40979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Class Scaled Euclidian Distance</a:t>
              </a:r>
            </a:p>
          </p:txBody>
        </p:sp>
      </p:grp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452946"/>
              </p:ext>
            </p:extLst>
          </p:nvPr>
        </p:nvGraphicFramePr>
        <p:xfrm>
          <a:off x="1271354" y="1191875"/>
          <a:ext cx="5110162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8" name="Equation" r:id="rId5" imgW="2832100" imgH="990600" progId="Equation.DSMT4">
                  <p:embed/>
                </p:oleObj>
              </mc:Choice>
              <mc:Fallback>
                <p:oleObj name="Equation" r:id="rId5" imgW="2832100" imgH="990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354" y="1191875"/>
                        <a:ext cx="5110162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" name="Picture 50" descr="sl_pw_class.tiff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64" t="11554" r="9535" b="11389"/>
          <a:stretch/>
        </p:blipFill>
        <p:spPr>
          <a:xfrm>
            <a:off x="6961379" y="3591021"/>
            <a:ext cx="4286484" cy="3077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7406815" y="1425576"/>
          <a:ext cx="3000375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9" name="Equation" r:id="rId8" imgW="1701800" imgH="1041400" progId="Equation.DSMT4">
                  <p:embed/>
                </p:oleObj>
              </mc:Choice>
              <mc:Fallback>
                <p:oleObj name="Equation" r:id="rId8" imgW="1701800" imgH="1041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6815" y="1425576"/>
                        <a:ext cx="3000375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922468"/>
              </p:ext>
            </p:extLst>
          </p:nvPr>
        </p:nvGraphicFramePr>
        <p:xfrm>
          <a:off x="1225049" y="3246706"/>
          <a:ext cx="43767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0" name="Equation" r:id="rId10" imgW="2425700" imgH="596900" progId="Equation.DSMT4">
                  <p:embed/>
                </p:oleObj>
              </mc:Choice>
              <mc:Fallback>
                <p:oleObj name="Equation" r:id="rId10" imgW="24257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049" y="3246706"/>
                        <a:ext cx="437673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>
            <a:off x="7531785" y="5929851"/>
            <a:ext cx="764130" cy="739065"/>
          </a:xfrm>
          <a:prstGeom prst="ellipse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59077" y="4532542"/>
            <a:ext cx="1027789" cy="949878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235696" y="3393374"/>
            <a:ext cx="1262835" cy="1238715"/>
          </a:xfrm>
          <a:prstGeom prst="ellipse">
            <a:avLst/>
          </a:prstGeom>
          <a:solidFill>
            <a:schemeClr val="accent1">
              <a:lumMod val="7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4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  </a:t>
            </a:r>
            <a:r>
              <a:rPr lang="en-US" b="1" dirty="0">
                <a:solidFill>
                  <a:srgbClr val="C00000"/>
                </a:solidFill>
              </a:rPr>
              <a:t>Independent</a:t>
            </a:r>
            <a:r>
              <a:rPr lang="en-US" dirty="0">
                <a:solidFill>
                  <a:srgbClr val="FEE658"/>
                </a:solidFill>
              </a:rPr>
              <a:t> </a:t>
            </a:r>
            <a:r>
              <a:rPr lang="en-US" dirty="0"/>
              <a:t>Covariance/Class</a:t>
            </a:r>
            <a:endParaRPr lang="en-US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12603" y="4855264"/>
            <a:ext cx="4159725" cy="1448966"/>
            <a:chOff x="5134374" y="1160617"/>
            <a:chExt cx="4159725" cy="1448966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5306299" y="1466583"/>
            <a:ext cx="39878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81" name="Equation" r:id="rId3" imgW="1993900" imgH="571500" progId="Equation.DSMT4">
                    <p:embed/>
                  </p:oleObj>
                </mc:Choice>
                <mc:Fallback>
                  <p:oleObj name="Equation" r:id="rId3" imgW="1993900" imgH="5715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306299" y="1466583"/>
                          <a:ext cx="3987800" cy="1143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Box 36"/>
            <p:cNvSpPr txBox="1"/>
            <p:nvPr/>
          </p:nvSpPr>
          <p:spPr>
            <a:xfrm>
              <a:off x="5134374" y="1160617"/>
              <a:ext cx="4124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Class/Dim. Scaled Euclidian Distance</a:t>
              </a:r>
            </a:p>
          </p:txBody>
        </p:sp>
      </p:grp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87545"/>
              </p:ext>
            </p:extLst>
          </p:nvPr>
        </p:nvGraphicFramePr>
        <p:xfrm>
          <a:off x="1212602" y="1191874"/>
          <a:ext cx="5110162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2" name="Equation" r:id="rId5" imgW="2832100" imgH="990600" progId="Equation.DSMT4">
                  <p:embed/>
                </p:oleObj>
              </mc:Choice>
              <mc:Fallback>
                <p:oleObj name="Equation" r:id="rId5" imgW="2832100" imgH="990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602" y="1191874"/>
                        <a:ext cx="5110162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" name="Picture 50" descr="sl_pw_class.tiff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64" t="11554" r="9535" b="11389"/>
          <a:stretch/>
        </p:blipFill>
        <p:spPr>
          <a:xfrm>
            <a:off x="6978848" y="3534779"/>
            <a:ext cx="4286484" cy="3077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6978848" y="1420813"/>
          <a:ext cx="3490913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3" name="Equation" r:id="rId8" imgW="1981200" imgH="1079500" progId="Equation.DSMT4">
                  <p:embed/>
                </p:oleObj>
              </mc:Choice>
              <mc:Fallback>
                <p:oleObj name="Equation" r:id="rId8" imgW="1981200" imgH="1079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8848" y="1420813"/>
                        <a:ext cx="3490913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511589"/>
              </p:ext>
            </p:extLst>
          </p:nvPr>
        </p:nvGraphicFramePr>
        <p:xfrm>
          <a:off x="1098035" y="3235593"/>
          <a:ext cx="4514850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4" name="Equation" r:id="rId10" imgW="2501900" imgH="609600" progId="Equation.DSMT4">
                  <p:embed/>
                </p:oleObj>
              </mc:Choice>
              <mc:Fallback>
                <p:oleObj name="Equation" r:id="rId10" imgW="2501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035" y="3235593"/>
                        <a:ext cx="4514850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>
            <a:off x="7364345" y="5873609"/>
            <a:ext cx="1112201" cy="739065"/>
          </a:xfrm>
          <a:prstGeom prst="ellipse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83699" y="4476300"/>
            <a:ext cx="1732746" cy="949878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750971" y="3690828"/>
            <a:ext cx="2219602" cy="785473"/>
          </a:xfrm>
          <a:prstGeom prst="ellipse">
            <a:avLst/>
          </a:prstGeom>
          <a:solidFill>
            <a:schemeClr val="accent1">
              <a:lumMod val="7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  FULL</a:t>
            </a:r>
            <a:r>
              <a:rPr lang="en-US" dirty="0">
                <a:solidFill>
                  <a:srgbClr val="FEE658"/>
                </a:solidFill>
              </a:rPr>
              <a:t> </a:t>
            </a:r>
            <a:r>
              <a:rPr lang="en-US" dirty="0"/>
              <a:t>Covariance/Class</a:t>
            </a:r>
            <a:endParaRPr lang="en-US" b="1" dirty="0"/>
          </a:p>
        </p:txBody>
      </p:sp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334840"/>
              </p:ext>
            </p:extLst>
          </p:nvPr>
        </p:nvGraphicFramePr>
        <p:xfrm>
          <a:off x="1109310" y="1566156"/>
          <a:ext cx="5110162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2" name="Equation" r:id="rId3" imgW="2832100" imgH="990600" progId="Equation.DSMT4">
                  <p:embed/>
                </p:oleObj>
              </mc:Choice>
              <mc:Fallback>
                <p:oleObj name="Equation" r:id="rId3" imgW="2832100" imgH="990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310" y="1566156"/>
                        <a:ext cx="5110162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" name="Picture 50" descr="sl_pw_class.tif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64" t="11554" r="9535" b="11389"/>
          <a:stretch/>
        </p:blipFill>
        <p:spPr>
          <a:xfrm>
            <a:off x="6945314" y="3557081"/>
            <a:ext cx="4286484" cy="3077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5" name="Object 54"/>
          <p:cNvGraphicFramePr>
            <a:graphicFrameLocks noChangeAspect="1"/>
          </p:cNvGraphicFramePr>
          <p:nvPr>
            <p:extLst/>
          </p:nvPr>
        </p:nvGraphicFramePr>
        <p:xfrm>
          <a:off x="6945314" y="1352551"/>
          <a:ext cx="3557587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3" name="Equation" r:id="rId6" imgW="2019300" imgH="1155700" progId="Equation.DSMT4">
                  <p:embed/>
                </p:oleObj>
              </mc:Choice>
              <mc:Fallback>
                <p:oleObj name="Equation" r:id="rId6" imgW="2019300" imgH="1155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314" y="1352551"/>
                        <a:ext cx="3557587" cy="206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 rot="20896545">
            <a:off x="7146125" y="5979360"/>
            <a:ext cx="1404511" cy="617994"/>
          </a:xfrm>
          <a:prstGeom prst="ellipse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0432023">
            <a:off x="8058925" y="4603622"/>
            <a:ext cx="1900994" cy="949878"/>
          </a:xfrm>
          <a:prstGeom prst="ellipse">
            <a:avLst/>
          </a:prstGeom>
          <a:solidFill>
            <a:srgbClr val="FF0000">
              <a:alpha val="35000"/>
            </a:srgb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603716">
            <a:off x="8717437" y="3713130"/>
            <a:ext cx="2219602" cy="702211"/>
          </a:xfrm>
          <a:prstGeom prst="ellipse">
            <a:avLst/>
          </a:prstGeom>
          <a:solidFill>
            <a:schemeClr val="accent1">
              <a:lumMod val="75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285651" y="4537040"/>
            <a:ext cx="3733800" cy="1043640"/>
            <a:chOff x="710521" y="5026835"/>
            <a:chExt cx="3733800" cy="1043640"/>
          </a:xfrm>
        </p:grpSpPr>
        <p:graphicFrame>
          <p:nvGraphicFramePr>
            <p:cNvPr id="18" name="Object 17"/>
            <p:cNvGraphicFramePr>
              <a:graphicFrameLocks noChangeAspect="1"/>
            </p:cNvGraphicFramePr>
            <p:nvPr>
              <p:extLst/>
            </p:nvPr>
          </p:nvGraphicFramePr>
          <p:xfrm>
            <a:off x="710521" y="5460875"/>
            <a:ext cx="37338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84" name="Equation" r:id="rId8" imgW="1866900" imgH="304800" progId="Equation.DSMT4">
                    <p:embed/>
                  </p:oleObj>
                </mc:Choice>
                <mc:Fallback>
                  <p:oleObj name="Equation" r:id="rId8" imgW="1866900" imgH="304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10521" y="5460875"/>
                          <a:ext cx="3733800" cy="609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710521" y="5026835"/>
              <a:ext cx="2537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rgbClr val="FF0000"/>
                  </a:solidFill>
                </a:rPr>
                <a:t>Mahalanobis</a:t>
              </a:r>
              <a:r>
                <a:rPr lang="en-US" sz="2000" b="1" dirty="0">
                  <a:solidFill>
                    <a:srgbClr val="FF0000"/>
                  </a:solidFill>
                </a:rPr>
                <a:t> Distance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49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t="14111"/>
          <a:stretch/>
        </p:blipFill>
        <p:spPr>
          <a:xfrm>
            <a:off x="2560317" y="2020168"/>
            <a:ext cx="4291252" cy="3726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 Bayesian Classifier Decision Boundary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73414" y="1202937"/>
          <a:ext cx="3799593" cy="895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8" name="Equation" r:id="rId4" imgW="1816100" imgH="431800" progId="Equation.DSMT4">
                  <p:embed/>
                </p:oleObj>
              </mc:Choice>
              <mc:Fallback>
                <p:oleObj name="Equation" r:id="rId4" imgW="1816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414" y="1202937"/>
                        <a:ext cx="3799593" cy="8959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091794" y="5892180"/>
          <a:ext cx="2484437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99" name="Equation" r:id="rId6" imgW="939800" imgH="254000" progId="Equation.DSMT4">
                  <p:embed/>
                </p:oleObj>
              </mc:Choice>
              <mc:Fallback>
                <p:oleObj name="Equation" r:id="rId6" imgW="939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1794" y="5892180"/>
                        <a:ext cx="2484437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204756" y="4816063"/>
          <a:ext cx="3714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0" name="Equation" r:id="rId8" imgW="177800" imgH="203200" progId="Equation.DSMT4">
                  <p:embed/>
                </p:oleObj>
              </mc:Choice>
              <mc:Fallback>
                <p:oleObj name="Equation" r:id="rId8" imgW="1778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4756" y="4816063"/>
                        <a:ext cx="3714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086354" y="4514746"/>
          <a:ext cx="3968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1" name="Equation" r:id="rId10" imgW="190500" imgH="203200" progId="Equation.DSMT4">
                  <p:embed/>
                </p:oleObj>
              </mc:Choice>
              <mc:Fallback>
                <p:oleObj name="Equation" r:id="rId10" imgW="190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4" y="4514746"/>
                        <a:ext cx="3968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582874" y="5914886"/>
          <a:ext cx="5740400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02" name="Equation" r:id="rId12" imgW="2171700" imgH="254000" progId="Equation.DSMT4">
                  <p:embed/>
                </p:oleObj>
              </mc:Choice>
              <mc:Fallback>
                <p:oleObj name="Equation" r:id="rId12" imgW="21717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2874" y="5914886"/>
                        <a:ext cx="5740400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51"/>
          <p:cNvGrpSpPr/>
          <p:nvPr/>
        </p:nvGrpSpPr>
        <p:grpSpPr>
          <a:xfrm>
            <a:off x="5086353" y="3726450"/>
            <a:ext cx="5408842" cy="1657245"/>
            <a:chOff x="3562353" y="3726449"/>
            <a:chExt cx="5408842" cy="1657245"/>
          </a:xfrm>
        </p:grpSpPr>
        <p:grpSp>
          <p:nvGrpSpPr>
            <p:cNvPr id="31" name="Group 30"/>
            <p:cNvGrpSpPr/>
            <p:nvPr/>
          </p:nvGrpSpPr>
          <p:grpSpPr>
            <a:xfrm>
              <a:off x="3562353" y="4068071"/>
              <a:ext cx="5408842" cy="1315623"/>
              <a:chOff x="3699785" y="2410826"/>
              <a:chExt cx="5408842" cy="1315623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6018696" y="2410826"/>
                <a:ext cx="3089931" cy="1315623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0000"/>
                    </a:solidFill>
                  </a:rPr>
                  <a:t>Decision Boundary!</a:t>
                </a:r>
              </a:p>
              <a:p>
                <a:pPr algn="ctr"/>
                <a:endParaRPr lang="en-US" sz="2000" b="1" dirty="0">
                  <a:solidFill>
                    <a:srgbClr val="000000"/>
                  </a:solidFill>
                </a:endParaRPr>
              </a:p>
              <a:p>
                <a:pPr algn="ctr"/>
                <a:endParaRPr lang="en-US" sz="200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9" name="Straight Arrow Connector 18"/>
              <p:cNvCxnSpPr>
                <a:stCxn id="17" idx="1"/>
              </p:cNvCxnSpPr>
              <p:nvPr/>
            </p:nvCxnSpPr>
            <p:spPr>
              <a:xfrm flipH="1">
                <a:off x="3699785" y="3068638"/>
                <a:ext cx="2318911" cy="39890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2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224854" y="3033713"/>
              <a:ext cx="2579687" cy="582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4203" name="Equation" r:id="rId14" imgW="1117600" imgH="254000" progId="Equation.DSMT4">
                      <p:embed/>
                    </p:oleObj>
                  </mc:Choice>
                  <mc:Fallback>
                    <p:oleObj name="Equation" r:id="rId14" imgW="1117600" imgH="2540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24854" y="3033713"/>
                            <a:ext cx="2579687" cy="5826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7" name="Straight Arrow Connector 36"/>
            <p:cNvCxnSpPr>
              <a:stCxn id="17" idx="1"/>
            </p:cNvCxnSpPr>
            <p:nvPr/>
          </p:nvCxnSpPr>
          <p:spPr>
            <a:xfrm flipH="1" flipV="1">
              <a:off x="3562353" y="3726449"/>
              <a:ext cx="2318911" cy="99943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300699" y="2575866"/>
            <a:ext cx="6194497" cy="1315623"/>
            <a:chOff x="2776698" y="2575865"/>
            <a:chExt cx="6194497" cy="1315623"/>
          </a:xfrm>
        </p:grpSpPr>
        <p:grpSp>
          <p:nvGrpSpPr>
            <p:cNvPr id="32" name="Group 31"/>
            <p:cNvGrpSpPr/>
            <p:nvPr/>
          </p:nvGrpSpPr>
          <p:grpSpPr>
            <a:xfrm>
              <a:off x="4315720" y="2575865"/>
              <a:ext cx="4655475" cy="1315623"/>
              <a:chOff x="4453152" y="4217125"/>
              <a:chExt cx="4655475" cy="1315623"/>
            </a:xfrm>
          </p:grpSpPr>
          <p:cxnSp>
            <p:nvCxnSpPr>
              <p:cNvPr id="24" name="Straight Arrow Connector 23"/>
              <p:cNvCxnSpPr>
                <a:stCxn id="21" idx="1"/>
              </p:cNvCxnSpPr>
              <p:nvPr/>
            </p:nvCxnSpPr>
            <p:spPr>
              <a:xfrm flipH="1" flipV="1">
                <a:off x="4453152" y="4697630"/>
                <a:ext cx="1565544" cy="17730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6018696" y="4217125"/>
                <a:ext cx="3089931" cy="1315623"/>
                <a:chOff x="6018696" y="4217125"/>
                <a:chExt cx="3089931" cy="1315623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6018696" y="4217125"/>
                  <a:ext cx="3089931" cy="1315623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tx1"/>
                      </a:solidFill>
                    </a:rPr>
                    <a:t>Class Cond. Density!</a:t>
                  </a:r>
                </a:p>
                <a:p>
                  <a:pPr algn="ctr"/>
                  <a:endParaRPr lang="en-US" sz="2000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26" name="Object 25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7081113" y="4816062"/>
                <a:ext cx="1055688" cy="5826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4204" name="Equation" r:id="rId16" imgW="457200" imgH="254000" progId="Equation.DSMT4">
                        <p:embed/>
                      </p:oleObj>
                    </mc:Choice>
                    <mc:Fallback>
                      <p:oleObj name="Equation" r:id="rId16" imgW="457200" imgH="2540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7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081113" y="4816062"/>
                              <a:ext cx="1055688" cy="5826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cxnSp>
          <p:nvCxnSpPr>
            <p:cNvPr id="42" name="Straight Arrow Connector 41"/>
            <p:cNvCxnSpPr>
              <a:stCxn id="21" idx="1"/>
            </p:cNvCxnSpPr>
            <p:nvPr/>
          </p:nvCxnSpPr>
          <p:spPr>
            <a:xfrm flipH="1">
              <a:off x="2776698" y="3233677"/>
              <a:ext cx="3104566" cy="18859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2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185" y="-14110"/>
            <a:ext cx="10515600" cy="939661"/>
          </a:xfrm>
        </p:spPr>
        <p:txBody>
          <a:bodyPr/>
          <a:lstStyle/>
          <a:p>
            <a:r>
              <a:rPr lang="en-US" dirty="0"/>
              <a:t>LDA vs. QDA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721" y="1499806"/>
            <a:ext cx="4806362" cy="661097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LINEAR</a:t>
            </a:r>
            <a:r>
              <a:rPr lang="en-US" b="1" dirty="0"/>
              <a:t> </a:t>
            </a:r>
            <a:r>
              <a:rPr lang="en-US" dirty="0"/>
              <a:t>Discriminant Analysis</a:t>
            </a:r>
          </a:p>
        </p:txBody>
      </p:sp>
      <p:sp>
        <p:nvSpPr>
          <p:cNvPr id="4" name="Oval 3"/>
          <p:cNvSpPr/>
          <p:nvPr/>
        </p:nvSpPr>
        <p:spPr>
          <a:xfrm>
            <a:off x="2965297" y="2688727"/>
            <a:ext cx="1750741" cy="1694986"/>
          </a:xfrm>
          <a:prstGeom prst="ellipse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76341" y="2160903"/>
            <a:ext cx="1750741" cy="1694986"/>
          </a:xfrm>
          <a:prstGeom prst="ellipse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40667" y="2412808"/>
            <a:ext cx="1006762" cy="17139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7036202" y="1501802"/>
            <a:ext cx="4782943" cy="661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srgbClr val="FF0000"/>
                </a:solidFill>
              </a:rPr>
              <a:t>QUADRATIC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Discriminant Analysis</a:t>
            </a:r>
          </a:p>
        </p:txBody>
      </p:sp>
      <p:sp>
        <p:nvSpPr>
          <p:cNvPr id="10" name="Oval 9"/>
          <p:cNvSpPr/>
          <p:nvPr/>
        </p:nvSpPr>
        <p:spPr>
          <a:xfrm>
            <a:off x="8979107" y="2701266"/>
            <a:ext cx="2289247" cy="1694986"/>
          </a:xfrm>
          <a:prstGeom prst="ellipse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374204" y="3999332"/>
            <a:ext cx="1499052" cy="2379868"/>
          </a:xfrm>
          <a:prstGeom prst="ellipse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8809244">
            <a:off x="2701577" y="5073533"/>
            <a:ext cx="1750741" cy="940419"/>
          </a:xfrm>
          <a:prstGeom prst="ellipse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18809244">
            <a:off x="3547388" y="5143077"/>
            <a:ext cx="1750741" cy="940419"/>
          </a:xfrm>
          <a:prstGeom prst="ellipse">
            <a:avLst/>
          </a:prstGeom>
          <a:solidFill>
            <a:schemeClr val="accent4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479183" y="4796307"/>
            <a:ext cx="1012165" cy="159462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56940" y="4261493"/>
                <a:ext cx="145337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940" y="4261493"/>
                <a:ext cx="1453377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24957" y="4277172"/>
                <a:ext cx="145337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2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l-GR" sz="32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57" y="4277172"/>
                <a:ext cx="1453377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/>
          <p:cNvSpPr/>
          <p:nvPr/>
        </p:nvSpPr>
        <p:spPr>
          <a:xfrm>
            <a:off x="8662690" y="3842791"/>
            <a:ext cx="2922079" cy="2483947"/>
          </a:xfrm>
          <a:prstGeom prst="arc">
            <a:avLst>
              <a:gd name="adj1" fmla="val 10753994"/>
              <a:gd name="adj2" fmla="val 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2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9" grpId="0"/>
      <p:bldP spid="10" grpId="0" animBg="1"/>
      <p:bldP spid="11" grpId="0" animBg="1"/>
      <p:bldP spid="13" grpId="0" animBg="1"/>
      <p:bldP spid="14" grpId="0" animBg="1"/>
      <p:bldP spid="23" grpId="0"/>
      <p:bldP spid="24" grpId="0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Bayesian Classifier</a:t>
            </a:r>
            <a:br>
              <a:rPr lang="en-US" sz="6600" b="1" dirty="0"/>
            </a:br>
            <a:r>
              <a:rPr lang="en-US" sz="6600" b="1" dirty="0"/>
              <a:t>Mixture-of-Gaussians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31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4-09-23 at 7.47.53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2"/>
          <a:stretch/>
        </p:blipFill>
        <p:spPr>
          <a:xfrm>
            <a:off x="6096836" y="3491893"/>
            <a:ext cx="4571164" cy="3366108"/>
          </a:xfrm>
          <a:prstGeom prst="rect">
            <a:avLst/>
          </a:prstGeom>
        </p:spPr>
      </p:pic>
      <p:pic>
        <p:nvPicPr>
          <p:cNvPr id="13" name="Picture 12" descr="Screen Shot 2014-09-23 at 7.47.43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r="2175"/>
          <a:stretch/>
        </p:blipFill>
        <p:spPr>
          <a:xfrm>
            <a:off x="1524000" y="3562594"/>
            <a:ext cx="4477156" cy="3295406"/>
          </a:xfrm>
          <a:prstGeom prst="rect">
            <a:avLst/>
          </a:prstGeom>
        </p:spPr>
      </p:pic>
      <p:pic>
        <p:nvPicPr>
          <p:cNvPr id="14" name="Picture 13" descr="Screen Shot 2014-09-23 at 7.47.32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t="4999"/>
          <a:stretch/>
        </p:blipFill>
        <p:spPr>
          <a:xfrm>
            <a:off x="6107598" y="612"/>
            <a:ext cx="4571164" cy="3318476"/>
          </a:xfrm>
          <a:prstGeom prst="rect">
            <a:avLst/>
          </a:prstGeom>
        </p:spPr>
      </p:pic>
      <p:pic>
        <p:nvPicPr>
          <p:cNvPr id="15" name="Picture 14" descr="Screen Shot 2014-09-23 at 7.47.21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r="2061"/>
          <a:stretch/>
        </p:blipFill>
        <p:spPr>
          <a:xfrm>
            <a:off x="1524000" y="-21524"/>
            <a:ext cx="4477156" cy="3341510"/>
          </a:xfrm>
          <a:prstGeom prst="rect">
            <a:avLst/>
          </a:prstGeom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875308" y="1756477"/>
          <a:ext cx="2082800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7" imgW="1104900" imgH="800100" progId="Equation.DSMT4">
                  <p:embed/>
                </p:oleObj>
              </mc:Choice>
              <mc:Fallback>
                <p:oleObj name="Equation" r:id="rId7" imgW="1104900" imgH="800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75308" y="1756477"/>
                        <a:ext cx="2082800" cy="150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8510621" y="1757886"/>
          <a:ext cx="2060575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Equation" r:id="rId9" imgW="1104900" imgH="838200" progId="Equation.DSMT4">
                  <p:embed/>
                </p:oleObj>
              </mc:Choice>
              <mc:Fallback>
                <p:oleObj name="Equation" r:id="rId9" imgW="1104900" imgH="83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10621" y="1757886"/>
                        <a:ext cx="2060575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3802118" y="5102390"/>
          <a:ext cx="22098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11" imgW="1104900" imgH="850900" progId="Equation.DSMT4">
                  <p:embed/>
                </p:oleObj>
              </mc:Choice>
              <mc:Fallback>
                <p:oleObj name="Equation" r:id="rId11" imgW="1104900" imgH="850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02118" y="5102390"/>
                        <a:ext cx="22098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7696200" y="5584990"/>
          <a:ext cx="29718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13" imgW="1485900" imgH="609600" progId="Equation.DSMT4">
                  <p:embed/>
                </p:oleObj>
              </mc:Choice>
              <mc:Fallback>
                <p:oleObj name="Equation" r:id="rId13" imgW="14859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96200" y="5584990"/>
                        <a:ext cx="29718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1561971" y="23724"/>
          <a:ext cx="1235075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15" imgW="698500" imgH="723900" progId="Equation.DSMT4">
                  <p:embed/>
                </p:oleObj>
              </mc:Choice>
              <mc:Fallback>
                <p:oleObj name="Equation" r:id="rId15" imgW="698500" imgH="723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971" y="23724"/>
                        <a:ext cx="1235075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6107598" y="0"/>
          <a:ext cx="1416050" cy="140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17" imgW="800100" imgH="800100" progId="Equation.DSMT4">
                  <p:embed/>
                </p:oleObj>
              </mc:Choice>
              <mc:Fallback>
                <p:oleObj name="Equation" r:id="rId17" imgW="800100" imgH="800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598" y="0"/>
                        <a:ext cx="1416050" cy="140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1561970" y="3675228"/>
          <a:ext cx="1639888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19" imgW="927100" imgH="812800" progId="Equation.DSMT4">
                  <p:embed/>
                </p:oleObj>
              </mc:Choice>
              <mc:Fallback>
                <p:oleObj name="Equation" r:id="rId19" imgW="927100" imgH="812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970" y="3675228"/>
                        <a:ext cx="1639888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6222066" y="3608554"/>
          <a:ext cx="1685925" cy="14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21" imgW="952500" imgH="850900" progId="Equation.DSMT4">
                  <p:embed/>
                </p:oleObj>
              </mc:Choice>
              <mc:Fallback>
                <p:oleObj name="Equation" r:id="rId21" imgW="952500" imgH="850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2066" y="3608554"/>
                        <a:ext cx="1685925" cy="149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798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3-degrees of Complexity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688146" y="1216091"/>
            <a:ext cx="0" cy="37433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646116" y="4959453"/>
            <a:ext cx="587524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095309" y="4959453"/>
            <a:ext cx="1593854" cy="12824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9302149">
            <a:off x="3606628" y="564646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3099632" y="2742238"/>
            <a:ext cx="349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FEATURE DEPENDENCE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998448" y="4708393"/>
            <a:ext cx="1593854" cy="692297"/>
            <a:chOff x="-27015" y="3633344"/>
            <a:chExt cx="2626245" cy="1189800"/>
          </a:xfrm>
        </p:grpSpPr>
        <p:sp>
          <p:nvSpPr>
            <p:cNvPr id="28" name="Rounded Rectangle 27"/>
            <p:cNvSpPr/>
            <p:nvPr/>
          </p:nvSpPr>
          <p:spPr>
            <a:xfrm>
              <a:off x="-3151" y="3633344"/>
              <a:ext cx="2602381" cy="11192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-27015" y="3760109"/>
            <a:ext cx="2602381" cy="10630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93" name="Equation" r:id="rId3" imgW="495300" imgH="203200" progId="Equation.DSMT4">
                    <p:embed/>
                  </p:oleObj>
                </mc:Choice>
                <mc:Fallback>
                  <p:oleObj name="Equation" r:id="rId3" imgW="495300" imgH="203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7015" y="3760109"/>
                          <a:ext cx="2602381" cy="10630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29"/>
          <p:cNvGrpSpPr/>
          <p:nvPr/>
        </p:nvGrpSpPr>
        <p:grpSpPr>
          <a:xfrm>
            <a:off x="1945172" y="5665887"/>
            <a:ext cx="1486301" cy="668065"/>
            <a:chOff x="-2802928" y="4145033"/>
            <a:chExt cx="2689583" cy="1205898"/>
          </a:xfrm>
        </p:grpSpPr>
        <p:sp>
          <p:nvSpPr>
            <p:cNvPr id="31" name="Rounded Rectangle 30"/>
            <p:cNvSpPr/>
            <p:nvPr/>
          </p:nvSpPr>
          <p:spPr>
            <a:xfrm>
              <a:off x="-2802928" y="4145033"/>
              <a:ext cx="2602381" cy="111923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/>
            </p:nvPr>
          </p:nvGraphicFramePr>
          <p:xfrm>
            <a:off x="-2715726" y="4287898"/>
            <a:ext cx="2602381" cy="10630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94" name="Equation" r:id="rId5" imgW="495300" imgH="203200" progId="Equation.DSMT4">
                    <p:embed/>
                  </p:oleObj>
                </mc:Choice>
                <mc:Fallback>
                  <p:oleObj name="Equation" r:id="rId5" imgW="495300" imgH="203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715726" y="4287898"/>
                          <a:ext cx="2602381" cy="10630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Group 72"/>
          <p:cNvGrpSpPr/>
          <p:nvPr/>
        </p:nvGrpSpPr>
        <p:grpSpPr>
          <a:xfrm>
            <a:off x="2078523" y="1386620"/>
            <a:ext cx="2553111" cy="3144126"/>
            <a:chOff x="554522" y="1386620"/>
            <a:chExt cx="2553111" cy="3144126"/>
          </a:xfrm>
        </p:grpSpPr>
        <p:sp>
          <p:nvSpPr>
            <p:cNvPr id="35" name="Rounded Rectangle 34"/>
            <p:cNvSpPr/>
            <p:nvPr/>
          </p:nvSpPr>
          <p:spPr>
            <a:xfrm>
              <a:off x="715958" y="3399089"/>
              <a:ext cx="2391675" cy="113165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554522" y="1386620"/>
              <a:ext cx="2391675" cy="113165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/>
            <p:cNvGraphicFramePr>
              <a:graphicFrameLocks noChangeAspect="1"/>
            </p:cNvGraphicFramePr>
            <p:nvPr>
              <p:extLst/>
            </p:nvPr>
          </p:nvGraphicFramePr>
          <p:xfrm>
            <a:off x="715958" y="3409849"/>
            <a:ext cx="2230239" cy="11208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95" name="Equation" r:id="rId7" imgW="1257300" imgH="622300" progId="Equation.DSMT4">
                    <p:embed/>
                  </p:oleObj>
                </mc:Choice>
                <mc:Fallback>
                  <p:oleObj name="Equation" r:id="rId7" imgW="1257300" imgH="622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958" y="3409849"/>
                          <a:ext cx="2230239" cy="11208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33"/>
            <p:cNvGraphicFramePr>
              <a:graphicFrameLocks noChangeAspect="1"/>
            </p:cNvGraphicFramePr>
            <p:nvPr>
              <p:extLst/>
            </p:nvPr>
          </p:nvGraphicFramePr>
          <p:xfrm>
            <a:off x="554522" y="1397380"/>
            <a:ext cx="2230239" cy="11208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96" name="Equation" r:id="rId9" imgW="1257300" imgH="622300" progId="Equation.DSMT4">
                    <p:embed/>
                  </p:oleObj>
                </mc:Choice>
                <mc:Fallback>
                  <p:oleObj name="Equation" r:id="rId9" imgW="1257300" imgH="6223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4522" y="1397380"/>
                          <a:ext cx="2230239" cy="11208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9" name="Picture 58" descr="Screen Shot 2014-09-23 at 11.38.47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28" y="2419951"/>
            <a:ext cx="2425700" cy="2362200"/>
          </a:xfrm>
          <a:prstGeom prst="rect">
            <a:avLst/>
          </a:prstGeom>
        </p:spPr>
      </p:pic>
      <p:pic>
        <p:nvPicPr>
          <p:cNvPr id="62" name="Picture 61" descr="Screen Shot 2014-09-23 at 11.38.47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13" y="2419951"/>
            <a:ext cx="2425700" cy="236220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312291" y="5044294"/>
            <a:ext cx="455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MODALITY OF DENSITY FUNCTION</a:t>
            </a:r>
          </a:p>
        </p:txBody>
      </p:sp>
      <p:sp>
        <p:nvSpPr>
          <p:cNvPr id="65" name="Oval 64"/>
          <p:cNvSpPr/>
          <p:nvPr/>
        </p:nvSpPr>
        <p:spPr>
          <a:xfrm rot="20966477">
            <a:off x="5457052" y="2866609"/>
            <a:ext cx="1426558" cy="807140"/>
          </a:xfrm>
          <a:prstGeom prst="ellipse">
            <a:avLst/>
          </a:prstGeom>
          <a:solidFill>
            <a:srgbClr val="FF00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20727054">
            <a:off x="6105046" y="3743500"/>
            <a:ext cx="1426558" cy="654136"/>
          </a:xfrm>
          <a:prstGeom prst="ellipse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16961860">
            <a:off x="8006180" y="3415409"/>
            <a:ext cx="975766" cy="613754"/>
          </a:xfrm>
          <a:prstGeom prst="ellipse">
            <a:avLst/>
          </a:prstGeom>
          <a:solidFill>
            <a:srgbClr val="FF00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5765671">
            <a:off x="9641675" y="3415819"/>
            <a:ext cx="690942" cy="373771"/>
          </a:xfrm>
          <a:prstGeom prst="ellipse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20586270">
            <a:off x="8512762" y="2771278"/>
            <a:ext cx="975766" cy="501165"/>
          </a:xfrm>
          <a:prstGeom prst="ellipse">
            <a:avLst/>
          </a:prstGeom>
          <a:solidFill>
            <a:srgbClr val="FF00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19726909">
            <a:off x="9084921" y="3169761"/>
            <a:ext cx="718041" cy="613754"/>
          </a:xfrm>
          <a:prstGeom prst="ellipse">
            <a:avLst/>
          </a:prstGeom>
          <a:solidFill>
            <a:srgbClr val="FF00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14869384">
            <a:off x="8574614" y="3564829"/>
            <a:ext cx="953257" cy="405953"/>
          </a:xfrm>
          <a:prstGeom prst="ellipse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19654919">
            <a:off x="9060448" y="4005921"/>
            <a:ext cx="1025285" cy="428810"/>
          </a:xfrm>
          <a:prstGeom prst="ellipse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7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Mixture of Gaussians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523" y="1883327"/>
            <a:ext cx="8338378" cy="4383003"/>
          </a:xfrm>
        </p:spPr>
        <p:txBody>
          <a:bodyPr/>
          <a:lstStyle/>
          <a:p>
            <a:r>
              <a:rPr lang="en-US" b="1" dirty="0" err="1"/>
              <a:t>Uni</a:t>
            </a:r>
            <a:r>
              <a:rPr lang="en-US" b="1" dirty="0"/>
              <a:t>-Modal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Multi-Model (Mixture-of-Gaussians)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700154" y="2314302"/>
          <a:ext cx="3582324" cy="69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8" name="Equation" r:id="rId3" imgW="1358900" imgH="266700" progId="Equation.DSMT4">
                  <p:embed/>
                </p:oleObj>
              </mc:Choice>
              <mc:Fallback>
                <p:oleObj name="Equation" r:id="rId3" imgW="13589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154" y="2314302"/>
                        <a:ext cx="3582324" cy="699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247371" y="4156627"/>
          <a:ext cx="4609310" cy="2447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9" name="Equation" r:id="rId5" imgW="1739900" imgH="927100" progId="Equation.DSMT4">
                  <p:embed/>
                </p:oleObj>
              </mc:Choice>
              <mc:Fallback>
                <p:oleObj name="Equation" r:id="rId5" imgW="17399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371" y="4156627"/>
                        <a:ext cx="4609310" cy="24473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7823201" y="1455988"/>
            <a:ext cx="2425700" cy="2362200"/>
            <a:chOff x="6107428" y="2314301"/>
            <a:chExt cx="2425700" cy="2362200"/>
          </a:xfrm>
        </p:grpSpPr>
        <p:pic>
          <p:nvPicPr>
            <p:cNvPr id="10" name="Picture 9" descr="Screen Shot 2014-09-23 at 11.38.47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428" y="2314301"/>
              <a:ext cx="2425700" cy="2362200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 rot="20966477">
              <a:off x="6358752" y="2760959"/>
              <a:ext cx="1426558" cy="807140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20727054">
              <a:off x="7006746" y="3637850"/>
              <a:ext cx="1426558" cy="65413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87562" y="1123856"/>
            <a:ext cx="3731092" cy="654666"/>
            <a:chOff x="2263562" y="1123856"/>
            <a:chExt cx="3731092" cy="654666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263562" y="1202719"/>
            <a:ext cx="3731092" cy="5758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10" name="Equation" r:id="rId8" imgW="1638300" imgH="254000" progId="Equation.DSMT4">
                    <p:embed/>
                  </p:oleObj>
                </mc:Choice>
                <mc:Fallback>
                  <p:oleObj name="Equation" r:id="rId8" imgW="1638300" imgH="254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3562" y="1202719"/>
                          <a:ext cx="3731092" cy="5758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ounded Rectangle 13"/>
            <p:cNvSpPr/>
            <p:nvPr/>
          </p:nvSpPr>
          <p:spPr>
            <a:xfrm>
              <a:off x="4896890" y="1123856"/>
              <a:ext cx="1097764" cy="654666"/>
            </a:xfrm>
            <a:prstGeom prst="round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823202" y="4233605"/>
            <a:ext cx="2425700" cy="2362200"/>
            <a:chOff x="6299202" y="4233605"/>
            <a:chExt cx="2425700" cy="2362200"/>
          </a:xfrm>
        </p:grpSpPr>
        <p:pic>
          <p:nvPicPr>
            <p:cNvPr id="17" name="Picture 16" descr="Screen Shot 2014-09-23 at 11.38.47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202" y="4233605"/>
              <a:ext cx="2425700" cy="2362200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 rot="16961860">
              <a:off x="6293269" y="5229063"/>
              <a:ext cx="975766" cy="613754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5765671">
              <a:off x="7928764" y="5229472"/>
              <a:ext cx="690942" cy="37377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20586270">
              <a:off x="6799851" y="4584931"/>
              <a:ext cx="975766" cy="501165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9726909">
              <a:off x="7372009" y="4983415"/>
              <a:ext cx="718041" cy="613754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4869384">
              <a:off x="6861702" y="5378482"/>
              <a:ext cx="953257" cy="4059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9654919">
              <a:off x="7347536" y="5819575"/>
              <a:ext cx="1025285" cy="42881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06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4-09-23 at 11.38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48" y="2077084"/>
            <a:ext cx="6256894" cy="4386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Mixture of Gaussians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748590" y="1270002"/>
          <a:ext cx="8919410" cy="646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2" name="Equation" r:id="rId4" imgW="4191000" imgH="304800" progId="Equation.DSMT4">
                  <p:embed/>
                </p:oleObj>
              </mc:Choice>
              <mc:Fallback>
                <p:oleObj name="Equation" r:id="rId4" imgW="41910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590" y="1270002"/>
                        <a:ext cx="8919410" cy="646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246439" y="3589380"/>
            <a:ext cx="1850325" cy="1811830"/>
            <a:chOff x="1722438" y="3589380"/>
            <a:chExt cx="1850325" cy="1811830"/>
          </a:xfrm>
        </p:grpSpPr>
        <p:sp>
          <p:nvSpPr>
            <p:cNvPr id="18" name="Oval 17"/>
            <p:cNvSpPr/>
            <p:nvPr/>
          </p:nvSpPr>
          <p:spPr>
            <a:xfrm rot="16961860">
              <a:off x="1875284" y="3703731"/>
              <a:ext cx="1811830" cy="1583128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537861" y="4219575"/>
              <a:ext cx="595312" cy="485775"/>
              <a:chOff x="2537861" y="4219575"/>
              <a:chExt cx="595312" cy="48577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537861" y="4219575"/>
                <a:ext cx="595312" cy="485775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537861" y="4219575"/>
              <a:ext cx="595312" cy="485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223" name="Equation" r:id="rId6" imgW="279400" imgH="228600" progId="Equation.DSMT4">
                      <p:embed/>
                    </p:oleObj>
                  </mc:Choice>
                  <mc:Fallback>
                    <p:oleObj name="Equation" r:id="rId6" imgW="27940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37861" y="4219575"/>
                            <a:ext cx="595312" cy="485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8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1722438" y="3616325"/>
            <a:ext cx="539750" cy="484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24" name="Equation" r:id="rId8" imgW="254000" imgH="228600" progId="Equation.DSMT4">
                    <p:embed/>
                  </p:oleObj>
                </mc:Choice>
                <mc:Fallback>
                  <p:oleObj name="Equation" r:id="rId8" imgW="254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2438" y="3616325"/>
                          <a:ext cx="539750" cy="484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48"/>
          <p:cNvGrpSpPr/>
          <p:nvPr/>
        </p:nvGrpSpPr>
        <p:grpSpPr>
          <a:xfrm>
            <a:off x="4353431" y="2384426"/>
            <a:ext cx="2516908" cy="1275587"/>
            <a:chOff x="2829431" y="2384425"/>
            <a:chExt cx="2516908" cy="1275587"/>
          </a:xfrm>
        </p:grpSpPr>
        <p:sp>
          <p:nvSpPr>
            <p:cNvPr id="20" name="Oval 19"/>
            <p:cNvSpPr/>
            <p:nvPr/>
          </p:nvSpPr>
          <p:spPr>
            <a:xfrm rot="20586270">
              <a:off x="2829431" y="2729435"/>
              <a:ext cx="2516908" cy="930577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>
              <p:extLst/>
            </p:nvPr>
          </p:nvGraphicFramePr>
          <p:xfrm>
            <a:off x="3411538" y="2384425"/>
            <a:ext cx="539750" cy="484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25" name="Equation" r:id="rId10" imgW="254000" imgH="228600" progId="Equation.DSMT4">
                    <p:embed/>
                  </p:oleObj>
                </mc:Choice>
                <mc:Fallback>
                  <p:oleObj name="Equation" r:id="rId10" imgW="254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1538" y="2384425"/>
                          <a:ext cx="539750" cy="484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0"/>
            <p:cNvGrpSpPr/>
            <p:nvPr/>
          </p:nvGrpSpPr>
          <p:grpSpPr>
            <a:xfrm>
              <a:off x="3752531" y="3034588"/>
              <a:ext cx="595312" cy="485775"/>
              <a:chOff x="2537861" y="4219575"/>
              <a:chExt cx="595312" cy="48577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2537861" y="4219575"/>
                <a:ext cx="595312" cy="485775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537861" y="4219575"/>
              <a:ext cx="595312" cy="485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226" name="Equation" r:id="rId12" imgW="279400" imgH="228600" progId="Equation.DSMT4">
                      <p:embed/>
                    </p:oleObj>
                  </mc:Choice>
                  <mc:Fallback>
                    <p:oleObj name="Equation" r:id="rId12" imgW="27940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37861" y="4219575"/>
                            <a:ext cx="595312" cy="485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0" name="Group 49"/>
          <p:cNvGrpSpPr/>
          <p:nvPr/>
        </p:nvGrpSpPr>
        <p:grpSpPr>
          <a:xfrm>
            <a:off x="5829267" y="3005139"/>
            <a:ext cx="2043147" cy="1603849"/>
            <a:chOff x="4305266" y="3005138"/>
            <a:chExt cx="2043147" cy="1603849"/>
          </a:xfrm>
        </p:grpSpPr>
        <p:sp>
          <p:nvSpPr>
            <p:cNvPr id="21" name="Oval 20"/>
            <p:cNvSpPr/>
            <p:nvPr/>
          </p:nvSpPr>
          <p:spPr>
            <a:xfrm rot="19726909">
              <a:off x="4305266" y="3469351"/>
              <a:ext cx="1852128" cy="1139636"/>
            </a:xfrm>
            <a:prstGeom prst="ellipse">
              <a:avLst/>
            </a:prstGeom>
            <a:solidFill>
              <a:srgbClr val="FF0000">
                <a:alpha val="49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0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5808663" y="3005138"/>
            <a:ext cx="539750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27" name="Equation" r:id="rId14" imgW="254000" imgH="228600" progId="Equation.DSMT4">
                    <p:embed/>
                  </p:oleObj>
                </mc:Choice>
                <mc:Fallback>
                  <p:oleObj name="Equation" r:id="rId14" imgW="2540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8663" y="3005138"/>
                          <a:ext cx="539750" cy="484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33"/>
            <p:cNvGrpSpPr/>
            <p:nvPr/>
          </p:nvGrpSpPr>
          <p:grpSpPr>
            <a:xfrm>
              <a:off x="4931975" y="3857074"/>
              <a:ext cx="595312" cy="485775"/>
              <a:chOff x="3564905" y="4889661"/>
              <a:chExt cx="595312" cy="48577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3564905" y="4889661"/>
                <a:ext cx="595312" cy="485775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564905" y="4889661"/>
              <a:ext cx="595312" cy="485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228" name="Equation" r:id="rId16" imgW="279400" imgH="228600" progId="Equation.DSMT4">
                      <p:embed/>
                    </p:oleObj>
                  </mc:Choice>
                  <mc:Fallback>
                    <p:oleObj name="Equation" r:id="rId16" imgW="27940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64905" y="4889661"/>
                            <a:ext cx="595312" cy="485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1" name="Group 50"/>
          <p:cNvGrpSpPr/>
          <p:nvPr/>
        </p:nvGrpSpPr>
        <p:grpSpPr>
          <a:xfrm>
            <a:off x="5075238" y="3694799"/>
            <a:ext cx="1190718" cy="1917015"/>
            <a:chOff x="3551238" y="3694798"/>
            <a:chExt cx="1190718" cy="1917015"/>
          </a:xfrm>
        </p:grpSpPr>
        <p:sp>
          <p:nvSpPr>
            <p:cNvPr id="22" name="Oval 21"/>
            <p:cNvSpPr/>
            <p:nvPr/>
          </p:nvSpPr>
          <p:spPr>
            <a:xfrm rot="14869384">
              <a:off x="3333378" y="4056254"/>
              <a:ext cx="1770034" cy="104712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833813" y="4275138"/>
              <a:ext cx="622300" cy="486258"/>
              <a:chOff x="2525306" y="4219092"/>
              <a:chExt cx="622300" cy="486258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2537861" y="4219575"/>
                <a:ext cx="595312" cy="485775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39" name="Object 3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525306" y="4219092"/>
              <a:ext cx="622300" cy="485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229" name="Equation" r:id="rId18" imgW="292100" imgH="228600" progId="Equation.DSMT4">
                      <p:embed/>
                    </p:oleObj>
                  </mc:Choice>
                  <mc:Fallback>
                    <p:oleObj name="Equation" r:id="rId18" imgW="29210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5306" y="4219092"/>
                            <a:ext cx="622300" cy="485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6" name="Object 45"/>
            <p:cNvGraphicFramePr>
              <a:graphicFrameLocks noChangeAspect="1"/>
            </p:cNvGraphicFramePr>
            <p:nvPr>
              <p:extLst/>
            </p:nvPr>
          </p:nvGraphicFramePr>
          <p:xfrm>
            <a:off x="3551238" y="5127625"/>
            <a:ext cx="566737" cy="484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30" name="Equation" r:id="rId20" imgW="266700" imgH="228600" progId="Equation.DSMT4">
                    <p:embed/>
                  </p:oleObj>
                </mc:Choice>
                <mc:Fallback>
                  <p:oleObj name="Equation" r:id="rId20" imgW="2667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1238" y="5127625"/>
                          <a:ext cx="566737" cy="484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Group 51"/>
          <p:cNvGrpSpPr/>
          <p:nvPr/>
        </p:nvGrpSpPr>
        <p:grpSpPr>
          <a:xfrm>
            <a:off x="5766139" y="5021956"/>
            <a:ext cx="2644638" cy="1315344"/>
            <a:chOff x="4242139" y="5021956"/>
            <a:chExt cx="2644638" cy="1315344"/>
          </a:xfrm>
        </p:grpSpPr>
        <p:sp>
          <p:nvSpPr>
            <p:cNvPr id="23" name="Oval 22"/>
            <p:cNvSpPr/>
            <p:nvPr/>
          </p:nvSpPr>
          <p:spPr>
            <a:xfrm rot="19654919">
              <a:off x="4242139" y="5021956"/>
              <a:ext cx="2644638" cy="7962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316538" y="5119688"/>
              <a:ext cx="622300" cy="485838"/>
              <a:chOff x="2524859" y="4219512"/>
              <a:chExt cx="622300" cy="485838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2537861" y="4219575"/>
                <a:ext cx="595312" cy="485775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2" name="Object 4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524859" y="4219512"/>
              <a:ext cx="622300" cy="485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231" name="Equation" r:id="rId22" imgW="292100" imgH="228600" progId="Equation.DSMT4">
                      <p:embed/>
                    </p:oleObj>
                  </mc:Choice>
                  <mc:Fallback>
                    <p:oleObj name="Equation" r:id="rId22" imgW="29210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859" y="4219512"/>
                            <a:ext cx="622300" cy="485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7" name="Object 46"/>
            <p:cNvGraphicFramePr>
              <a:graphicFrameLocks noChangeAspect="1"/>
            </p:cNvGraphicFramePr>
            <p:nvPr>
              <p:extLst/>
            </p:nvPr>
          </p:nvGraphicFramePr>
          <p:xfrm>
            <a:off x="5802313" y="5853113"/>
            <a:ext cx="566737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32" name="Equation" r:id="rId24" imgW="266700" imgH="228600" progId="Equation.DSMT4">
                    <p:embed/>
                  </p:oleObj>
                </mc:Choice>
                <mc:Fallback>
                  <p:oleObj name="Equation" r:id="rId24" imgW="2667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2313" y="5853113"/>
                          <a:ext cx="566737" cy="484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Group 52"/>
          <p:cNvGrpSpPr/>
          <p:nvPr/>
        </p:nvGrpSpPr>
        <p:grpSpPr>
          <a:xfrm>
            <a:off x="7674428" y="3631771"/>
            <a:ext cx="1583873" cy="1282960"/>
            <a:chOff x="6150427" y="3631771"/>
            <a:chExt cx="1583873" cy="1282960"/>
          </a:xfrm>
        </p:grpSpPr>
        <p:sp>
          <p:nvSpPr>
            <p:cNvPr id="19" name="Oval 18"/>
            <p:cNvSpPr/>
            <p:nvPr/>
          </p:nvSpPr>
          <p:spPr>
            <a:xfrm rot="5765671">
              <a:off x="5991003" y="3791195"/>
              <a:ext cx="1282960" cy="96411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49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350000" y="4032250"/>
              <a:ext cx="622300" cy="486258"/>
              <a:chOff x="3552097" y="4889178"/>
              <a:chExt cx="622300" cy="486258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564905" y="4889661"/>
                <a:ext cx="595312" cy="485775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5" name="Object 44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552097" y="4889178"/>
              <a:ext cx="622300" cy="485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7233" name="Equation" r:id="rId26" imgW="292100" imgH="228600" progId="Equation.DSMT4">
                      <p:embed/>
                    </p:oleObj>
                  </mc:Choice>
                  <mc:Fallback>
                    <p:oleObj name="Equation" r:id="rId26" imgW="292100" imgH="2286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2097" y="4889178"/>
                            <a:ext cx="622300" cy="485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8" name="Object 47"/>
            <p:cNvGraphicFramePr>
              <a:graphicFrameLocks noChangeAspect="1"/>
            </p:cNvGraphicFramePr>
            <p:nvPr>
              <p:extLst/>
            </p:nvPr>
          </p:nvGraphicFramePr>
          <p:xfrm>
            <a:off x="7167563" y="4005263"/>
            <a:ext cx="566737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34" name="Equation" r:id="rId28" imgW="266700" imgH="228600" progId="Equation.DSMT4">
                    <p:embed/>
                  </p:oleObj>
                </mc:Choice>
                <mc:Fallback>
                  <p:oleObj name="Equation" r:id="rId28" imgW="2667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7563" y="4005263"/>
                          <a:ext cx="566737" cy="484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0419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1-Nearest Neighbor Classifier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119" t="41449" r="85758" b="36326"/>
          <a:stretch/>
        </p:blipFill>
        <p:spPr>
          <a:xfrm>
            <a:off x="8392958" y="2711990"/>
            <a:ext cx="925566" cy="979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224" t="15032" r="27634"/>
          <a:stretch/>
        </p:blipFill>
        <p:spPr>
          <a:xfrm>
            <a:off x="1825349" y="2489730"/>
            <a:ext cx="4950703" cy="37440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25349" y="1743114"/>
            <a:ext cx="4950702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 Examples (Instances)</a:t>
            </a:r>
          </a:p>
          <a:p>
            <a:pPr algn="ctr"/>
            <a:r>
              <a:rPr lang="en-US" b="1" dirty="0"/>
              <a:t>Some for each 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35887" y="1838565"/>
            <a:ext cx="2759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Test Examples</a:t>
            </a:r>
          </a:p>
          <a:p>
            <a:pPr algn="ctr"/>
            <a:r>
              <a:rPr lang="en-US" b="1" dirty="0"/>
              <a:t>(What class to assign this?)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922211" y="2586588"/>
            <a:ext cx="266907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22211" y="3318395"/>
            <a:ext cx="266907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922211" y="4019649"/>
            <a:ext cx="266907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922211" y="4729932"/>
            <a:ext cx="266907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922211" y="5418691"/>
            <a:ext cx="266907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86737" y="5385353"/>
            <a:ext cx="193550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775975" y="4646249"/>
            <a:ext cx="193550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77698" y="3910297"/>
            <a:ext cx="193550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757900" y="3190983"/>
            <a:ext cx="193550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757900" y="2534510"/>
            <a:ext cx="1935504" cy="645711"/>
          </a:xfrm>
          <a:prstGeom prst="roundRect">
            <a:avLst/>
          </a:prstGeom>
          <a:noFill/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398462" y="3180221"/>
            <a:ext cx="742606" cy="656473"/>
          </a:xfrm>
          <a:prstGeom prst="ellipse">
            <a:avLst/>
          </a:prstGeom>
          <a:noFill/>
          <a:ln w="762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6" idx="1"/>
            <a:endCxn id="17" idx="6"/>
          </p:cNvCxnSpPr>
          <p:nvPr/>
        </p:nvCxnSpPr>
        <p:spPr>
          <a:xfrm flipH="1">
            <a:off x="6141068" y="3201655"/>
            <a:ext cx="2251890" cy="30680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5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Clustering </a:t>
            </a:r>
            <a:r>
              <a:rPr lang="en-US" dirty="0">
                <a:sym typeface="Wingdings"/>
              </a:rPr>
              <a:t> Density Estimation</a:t>
            </a:r>
            <a:endParaRPr lang="en-US" dirty="0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4568827" y="4716207"/>
          <a:ext cx="7508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6" name="Equation" r:id="rId3" imgW="330200" imgH="165100" progId="Equation.DSMT4">
                  <p:embed/>
                </p:oleObj>
              </mc:Choice>
              <mc:Fallback>
                <p:oleObj name="Equation" r:id="rId3" imgW="3302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827" y="4716207"/>
                        <a:ext cx="750887" cy="3746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prstDash val="dash"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 noChangeAspect="1"/>
          </p:cNvGraphicFramePr>
          <p:nvPr>
            <p:extLst/>
          </p:nvPr>
        </p:nvGraphicFramePr>
        <p:xfrm>
          <a:off x="6439412" y="4716207"/>
          <a:ext cx="8953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7" name="Equation" r:id="rId5" imgW="393700" imgH="165100" progId="Equation.DSMT4">
                  <p:embed/>
                </p:oleObj>
              </mc:Choice>
              <mc:Fallback>
                <p:oleObj name="Equation" r:id="rId5" imgW="3937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412" y="4716207"/>
                        <a:ext cx="895350" cy="3746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prstDash val="dash"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"/>
          <p:cNvGraphicFramePr>
            <a:graphicFrameLocks noChangeAspect="1"/>
          </p:cNvGraphicFramePr>
          <p:nvPr>
            <p:extLst/>
          </p:nvPr>
        </p:nvGraphicFramePr>
        <p:xfrm>
          <a:off x="8400590" y="4726804"/>
          <a:ext cx="9239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8" name="Equation" r:id="rId7" imgW="406400" imgH="165100" progId="Equation.DSMT4">
                  <p:embed/>
                </p:oleObj>
              </mc:Choice>
              <mc:Fallback>
                <p:oleObj name="Equation" r:id="rId7" imgW="4064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0590" y="4726804"/>
                        <a:ext cx="923925" cy="3746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2"/>
                        </a:solidFill>
                        <a:prstDash val="dash"/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4133836" y="3705244"/>
            <a:ext cx="1601064" cy="90399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Mean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048309" y="3705244"/>
            <a:ext cx="1621004" cy="90399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K-Means Clustering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141116" y="3705244"/>
            <a:ext cx="1792500" cy="903997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Mean Only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115002" y="2413656"/>
            <a:ext cx="1792501" cy="903997"/>
          </a:xfrm>
          <a:prstGeom prst="roundRect">
            <a:avLst/>
          </a:prstGeom>
          <a:solidFill>
            <a:srgbClr val="C8004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Mean + Covariance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4107722" y="2413656"/>
            <a:ext cx="1601064" cy="903997"/>
          </a:xfrm>
          <a:prstGeom prst="roundRect">
            <a:avLst/>
          </a:prstGeom>
          <a:solidFill>
            <a:srgbClr val="E2708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</a:rPr>
              <a:t>Uni</a:t>
            </a:r>
            <a:r>
              <a:rPr lang="en-US" b="1" dirty="0">
                <a:solidFill>
                  <a:srgbClr val="000000"/>
                </a:solidFill>
              </a:rPr>
              <a:t>-Modal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048309" y="2413656"/>
            <a:ext cx="1621004" cy="90399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Mixture of Gaussians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019297" y="2413656"/>
            <a:ext cx="1610242" cy="903997"/>
          </a:xfrm>
          <a:prstGeom prst="roundRect">
            <a:avLst/>
          </a:prstGeom>
          <a:solidFill>
            <a:srgbClr val="E27081"/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0000"/>
                </a:solidFill>
              </a:rPr>
              <a:t>Parzen</a:t>
            </a:r>
            <a:r>
              <a:rPr lang="en-US" b="1" dirty="0">
                <a:solidFill>
                  <a:srgbClr val="000000"/>
                </a:solidFill>
              </a:rPr>
              <a:t> Window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008534" y="3705244"/>
            <a:ext cx="1621004" cy="90399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1-Nearest Neighbor</a:t>
            </a:r>
          </a:p>
        </p:txBody>
      </p:sp>
      <p:cxnSp>
        <p:nvCxnSpPr>
          <p:cNvPr id="31" name="Straight Arrow Connector 30"/>
          <p:cNvCxnSpPr>
            <a:stCxn id="23" idx="3"/>
            <a:endCxn id="25" idx="1"/>
          </p:cNvCxnSpPr>
          <p:nvPr/>
        </p:nvCxnSpPr>
        <p:spPr>
          <a:xfrm>
            <a:off x="5708787" y="2865654"/>
            <a:ext cx="33952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8" idx="0"/>
            <a:endCxn id="25" idx="2"/>
          </p:cNvCxnSpPr>
          <p:nvPr/>
        </p:nvCxnSpPr>
        <p:spPr>
          <a:xfrm flipV="1">
            <a:off x="6858811" y="3317653"/>
            <a:ext cx="0" cy="387591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7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1-Nearest Neighbor</a:t>
            </a:r>
          </a:p>
        </p:txBody>
      </p:sp>
      <p:pic>
        <p:nvPicPr>
          <p:cNvPr id="15" name="Picture 14" descr="Screen Shot 2014-09-13 at 12.49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856"/>
            <a:ext cx="9144000" cy="554338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81867" y="3293132"/>
            <a:ext cx="258298" cy="247523"/>
          </a:xfrm>
          <a:prstGeom prst="rect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17" name="Oval 16"/>
          <p:cNvSpPr/>
          <p:nvPr/>
        </p:nvSpPr>
        <p:spPr>
          <a:xfrm>
            <a:off x="4612807" y="3056371"/>
            <a:ext cx="817942" cy="731807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524002" y="6488668"/>
            <a:ext cx="9143999" cy="3693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www.math.le.ac.uk</a:t>
            </a:r>
            <a:r>
              <a:rPr lang="en-US" dirty="0"/>
              <a:t>/people/ag153/homepage/KNN/</a:t>
            </a:r>
            <a:r>
              <a:rPr lang="en-US" dirty="0" err="1"/>
              <a:t>OliverKNN_Talk.pdf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4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2-Nearest Neighbor</a:t>
            </a:r>
          </a:p>
        </p:txBody>
      </p:sp>
      <p:pic>
        <p:nvPicPr>
          <p:cNvPr id="15" name="Picture 14" descr="Screen Shot 2014-09-13 at 12.49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856"/>
            <a:ext cx="9144000" cy="554338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81867" y="3293132"/>
            <a:ext cx="258298" cy="247523"/>
          </a:xfrm>
          <a:prstGeom prst="rect">
            <a:avLst/>
          </a:prstGeom>
          <a:solidFill>
            <a:srgbClr val="FF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?</a:t>
            </a:r>
          </a:p>
        </p:txBody>
      </p:sp>
      <p:sp>
        <p:nvSpPr>
          <p:cNvPr id="17" name="Oval 16"/>
          <p:cNvSpPr/>
          <p:nvPr/>
        </p:nvSpPr>
        <p:spPr>
          <a:xfrm>
            <a:off x="4057446" y="2473212"/>
            <a:ext cx="1928664" cy="1898122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42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3-Nearest Neighbor</a:t>
            </a:r>
          </a:p>
        </p:txBody>
      </p:sp>
      <p:pic>
        <p:nvPicPr>
          <p:cNvPr id="15" name="Picture 14" descr="Screen Shot 2014-09-13 at 12.49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856"/>
            <a:ext cx="9144000" cy="554338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81867" y="3293132"/>
            <a:ext cx="258298" cy="24752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17" name="Oval 16"/>
          <p:cNvSpPr/>
          <p:nvPr/>
        </p:nvSpPr>
        <p:spPr>
          <a:xfrm>
            <a:off x="3716730" y="2062215"/>
            <a:ext cx="2567051" cy="252640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3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8-Nearest Neighbor</a:t>
            </a:r>
          </a:p>
        </p:txBody>
      </p:sp>
      <p:pic>
        <p:nvPicPr>
          <p:cNvPr id="15" name="Picture 14" descr="Screen Shot 2014-09-13 at 12.49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3856"/>
            <a:ext cx="9144000" cy="554338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81867" y="3293132"/>
            <a:ext cx="258298" cy="247523"/>
          </a:xfrm>
          <a:prstGeom prst="rect">
            <a:avLst/>
          </a:prstGeom>
          <a:solidFill>
            <a:srgbClr val="FF00FF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b="1" dirty="0"/>
              <a:t>X</a:t>
            </a:r>
          </a:p>
        </p:txBody>
      </p:sp>
      <p:sp>
        <p:nvSpPr>
          <p:cNvPr id="17" name="Oval 16"/>
          <p:cNvSpPr/>
          <p:nvPr/>
        </p:nvSpPr>
        <p:spPr>
          <a:xfrm>
            <a:off x="3324169" y="1622572"/>
            <a:ext cx="3416745" cy="3362638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423" y="209456"/>
            <a:ext cx="8913813" cy="914400"/>
          </a:xfrm>
        </p:spPr>
        <p:txBody>
          <a:bodyPr/>
          <a:lstStyle/>
          <a:p>
            <a:r>
              <a:rPr lang="en-US" dirty="0"/>
              <a:t>Controlling COMPLEXITY in k-NN</a:t>
            </a:r>
          </a:p>
        </p:txBody>
      </p:sp>
      <p:pic>
        <p:nvPicPr>
          <p:cNvPr id="4" name="Picture 3" descr="BiasVari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49674"/>
            <a:ext cx="6833616" cy="43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22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16137</TotalTime>
  <Words>537</Words>
  <Application>Microsoft Macintosh PowerPoint</Application>
  <PresentationFormat>Widescreen</PresentationFormat>
  <Paragraphs>137</Paragraphs>
  <Slides>40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Equation</vt:lpstr>
      <vt:lpstr>Data Mining 2 Supervised Learning</vt:lpstr>
      <vt:lpstr>   From Data to Decisions…</vt:lpstr>
      <vt:lpstr>K-Nearest Neighbor  Non-Parametric Classifier</vt:lpstr>
      <vt:lpstr>1-Nearest Neighbor Classifier</vt:lpstr>
      <vt:lpstr>1-Nearest Neighbor</vt:lpstr>
      <vt:lpstr>2-Nearest Neighbor</vt:lpstr>
      <vt:lpstr>3-Nearest Neighbor</vt:lpstr>
      <vt:lpstr>8-Nearest Neighbor</vt:lpstr>
      <vt:lpstr>Controlling COMPLEXITY in k-NN</vt:lpstr>
      <vt:lpstr>K = 3, 5, 7, 9</vt:lpstr>
      <vt:lpstr>K = 11,13,15,17</vt:lpstr>
      <vt:lpstr>K-Nearest Neighbor Classifier</vt:lpstr>
      <vt:lpstr>Parzen Window Classifier  Kernel Density Function</vt:lpstr>
      <vt:lpstr>Kernel Density Function</vt:lpstr>
      <vt:lpstr>Parzen Window Classifier</vt:lpstr>
      <vt:lpstr>Controlling COMPLEXITY in PW</vt:lpstr>
      <vt:lpstr>Choice of Window Size</vt:lpstr>
      <vt:lpstr>Choice of Window Size (2-D)</vt:lpstr>
      <vt:lpstr>Bayesian Thinking </vt:lpstr>
      <vt:lpstr>Bayes Rule</vt:lpstr>
      <vt:lpstr>MAP vs. ML estimation</vt:lpstr>
      <vt:lpstr>Thinking Like a Bayesian!</vt:lpstr>
      <vt:lpstr>Thinking Like a Bayesian</vt:lpstr>
      <vt:lpstr>Thinking like a Bayesian</vt:lpstr>
      <vt:lpstr>Bayesian Classifier Multi-variate, Real-valued</vt:lpstr>
      <vt:lpstr>Bayes Rule</vt:lpstr>
      <vt:lpstr>Simple Bayesian Classifier</vt:lpstr>
      <vt:lpstr>Controlling COMPLEXITY</vt:lpstr>
      <vt:lpstr>    Spherical-SAME Covariance/Class</vt:lpstr>
      <vt:lpstr>Spherical-DIFFERENT Covariance/Class</vt:lpstr>
      <vt:lpstr>  Independent Covariance/Class</vt:lpstr>
      <vt:lpstr>  FULL Covariance/Class</vt:lpstr>
      <vt:lpstr> Bayesian Classifier Decision Boundary</vt:lpstr>
      <vt:lpstr>LDA vs. QDA</vt:lpstr>
      <vt:lpstr>Bayesian Classifier Mixture-of-Gaussians</vt:lpstr>
      <vt:lpstr>PowerPoint Presentation</vt:lpstr>
      <vt:lpstr>3-degrees of Complexity</vt:lpstr>
      <vt:lpstr>Mixture of Gaussians</vt:lpstr>
      <vt:lpstr>Mixture of Gaussians</vt:lpstr>
      <vt:lpstr>Clustering  Density Estimation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Deep Learning</dc:title>
  <dc:creator>Shailesh Kumar</dc:creator>
  <cp:lastModifiedBy>Microsoft Office User</cp:lastModifiedBy>
  <cp:revision>1579</cp:revision>
  <dcterms:created xsi:type="dcterms:W3CDTF">2016-07-13T14:10:23Z</dcterms:created>
  <dcterms:modified xsi:type="dcterms:W3CDTF">2018-10-24T03:24:09Z</dcterms:modified>
</cp:coreProperties>
</file>